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4" r:id="rId2"/>
    <p:sldId id="294" r:id="rId3"/>
    <p:sldId id="288" r:id="rId4"/>
    <p:sldId id="290" r:id="rId5"/>
    <p:sldId id="297" r:id="rId6"/>
    <p:sldId id="287" r:id="rId7"/>
    <p:sldId id="295" r:id="rId8"/>
    <p:sldId id="291" r:id="rId9"/>
    <p:sldId id="292" r:id="rId10"/>
    <p:sldId id="293" r:id="rId11"/>
    <p:sldId id="296" r:id="rId12"/>
    <p:sldId id="282" r:id="rId13"/>
  </p:sldIdLst>
  <p:sldSz cx="9144000" cy="6858000" type="screen4x3"/>
  <p:notesSz cx="6797675" cy="987266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000" kern="1200">
        <a:solidFill>
          <a:srgbClr val="000066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rgbClr val="000066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rgbClr val="000066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rgbClr val="000066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rgbClr val="000066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000" kern="1200">
        <a:solidFill>
          <a:srgbClr val="000066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1000" kern="1200">
        <a:solidFill>
          <a:srgbClr val="000066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1000" kern="1200">
        <a:solidFill>
          <a:srgbClr val="000066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1000" kern="1200">
        <a:solidFill>
          <a:srgbClr val="000066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9966"/>
    <a:srgbClr val="FF0000"/>
    <a:srgbClr val="00FF00"/>
    <a:srgbClr val="800000"/>
    <a:srgbClr val="333333"/>
    <a:srgbClr val="FF3300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309" autoAdjust="0"/>
    <p:restoredTop sz="79898" autoAdjust="0"/>
  </p:normalViewPr>
  <p:slideViewPr>
    <p:cSldViewPr>
      <p:cViewPr varScale="1">
        <p:scale>
          <a:sx n="61" d="100"/>
          <a:sy n="61" d="100"/>
        </p:scale>
        <p:origin x="-123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7363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7363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6087DAD-2829-41E7-B091-13D94E07852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9475"/>
            <a:ext cx="5438775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Click to edit Master text styles</a:t>
            </a:r>
          </a:p>
          <a:p>
            <a:pPr lvl="1"/>
            <a:r>
              <a:rPr lang="de-DE" noProof="0" smtClean="0"/>
              <a:t>Second level</a:t>
            </a:r>
          </a:p>
          <a:p>
            <a:pPr lvl="2"/>
            <a:r>
              <a:rPr lang="de-DE" noProof="0" smtClean="0"/>
              <a:t>Third level</a:t>
            </a:r>
          </a:p>
          <a:p>
            <a:pPr lvl="3"/>
            <a:r>
              <a:rPr lang="de-DE" noProof="0" smtClean="0"/>
              <a:t>Fourth level</a:t>
            </a:r>
          </a:p>
          <a:p>
            <a:pPr lvl="4"/>
            <a:r>
              <a:rPr lang="de-DE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63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7363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79AF0E7-DE81-479D-AAFC-6F19D01B9C6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DAD50A-387B-4700-839B-DAECF8FAA013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Alternative measures EBIT, EBITDA, EBT, ROE, ROI etc.</a:t>
            </a:r>
          </a:p>
          <a:p>
            <a:r>
              <a:rPr lang="en-GB" dirty="0" smtClean="0"/>
              <a:t>PAX has been used because of clarity. Share of cargo on WLU is minimal (avg. &lt;5%). Difficulties with incomparable cargo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9AF0E7-DE81-479D-AAFC-6F19D01B9C6E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Key factor for success is the right balance or adjustment of cost and revenue structure.</a:t>
            </a:r>
          </a:p>
          <a:p>
            <a:r>
              <a:rPr lang="en-GB" dirty="0" smtClean="0"/>
              <a:t>Nice correlations.</a:t>
            </a:r>
          </a:p>
          <a:p>
            <a:r>
              <a:rPr lang="en-GB" dirty="0" smtClean="0"/>
              <a:t>Two Break Even points: </a:t>
            </a:r>
          </a:p>
          <a:p>
            <a:pPr marL="228600" indent="-228600">
              <a:buAutoNum type="arabicPeriod"/>
            </a:pPr>
            <a:r>
              <a:rPr lang="en-GB" dirty="0" smtClean="0"/>
              <a:t>Total Costs – Total Revenues (EBITDA) = 0</a:t>
            </a:r>
          </a:p>
          <a:p>
            <a:pPr marL="228600" indent="-228600">
              <a:buAutoNum type="arabicPeriod"/>
            </a:pPr>
            <a:r>
              <a:rPr lang="en-GB" dirty="0" smtClean="0"/>
              <a:t>EBIT = 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9AF0E7-DE81-479D-AAFC-6F19D01B9C6E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Three columns: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EBIT per PAX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PAX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Envelope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9AF0E7-DE81-479D-AAFC-6F19D01B9C6E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Trend is obvious, but unable to find according best fitting function.</a:t>
            </a:r>
          </a:p>
          <a:p>
            <a:r>
              <a:rPr lang="en-GB" dirty="0" smtClean="0"/>
              <a:t>Application of Algorithm</a:t>
            </a:r>
            <a:r>
              <a:rPr lang="en-GB" baseline="0" dirty="0" smtClean="0"/>
              <a:t> to draw maximum profitability frontier.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9AF0E7-DE81-479D-AAFC-6F19D01B9C6E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Shift of curve:</a:t>
            </a:r>
          </a:p>
          <a:p>
            <a:pPr marL="228600" indent="-228600">
              <a:buAutoNum type="arabicPeriod"/>
            </a:pPr>
            <a:r>
              <a:rPr lang="en-GB" dirty="0" smtClean="0"/>
              <a:t>Lower end (small airports) shifts downwards</a:t>
            </a:r>
          </a:p>
          <a:p>
            <a:pPr marL="228600" indent="-228600">
              <a:buAutoNum type="arabicPeriod"/>
            </a:pPr>
            <a:r>
              <a:rPr lang="en-GB" dirty="0" smtClean="0"/>
              <a:t>Break-even point shifts right</a:t>
            </a:r>
          </a:p>
          <a:p>
            <a:pPr marL="228600" indent="-228600">
              <a:buAutoNum type="arabicPeriod"/>
            </a:pPr>
            <a:r>
              <a:rPr lang="en-GB" dirty="0" smtClean="0"/>
              <a:t>Upper end</a:t>
            </a:r>
            <a:r>
              <a:rPr lang="en-GB" baseline="0" dirty="0" smtClean="0"/>
              <a:t> (</a:t>
            </a:r>
            <a:r>
              <a:rPr lang="en-GB" baseline="0" smtClean="0"/>
              <a:t>large airports) shifts upwards.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9AF0E7-DE81-479D-AAFC-6F19D01B9C6E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gap-projekt.de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://www.gap-projekt.de/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 rot="10800000">
            <a:off x="0" y="6597650"/>
            <a:ext cx="9144000" cy="260350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 w="3175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rot="10800000" wrap="none" anchor="b"/>
          <a:lstStyle/>
          <a:p>
            <a:pPr algn="r">
              <a:defRPr/>
            </a:pPr>
            <a:endParaRPr lang="en-US">
              <a:solidFill>
                <a:srgbClr val="333333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7583488" y="4005263"/>
            <a:ext cx="1512887" cy="2520950"/>
          </a:xfrm>
          <a:prstGeom prst="rect">
            <a:avLst/>
          </a:prstGeom>
          <a:noFill/>
          <a:ln w="1270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9" descr="hochschule bremen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67625" y="4292600"/>
            <a:ext cx="125888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Bad Honne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29525" y="4797425"/>
            <a:ext cx="137001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fhw_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629525" y="5445125"/>
            <a:ext cx="1403350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BMBF_Logo_DEU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651750" y="6021388"/>
            <a:ext cx="140335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3"/>
          <p:cNvSpPr>
            <a:spLocks noChangeArrowheads="1"/>
          </p:cNvSpPr>
          <p:nvPr userDrawn="1"/>
        </p:nvSpPr>
        <p:spPr bwMode="auto">
          <a:xfrm>
            <a:off x="0" y="476250"/>
            <a:ext cx="9144000" cy="431800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600" b="1"/>
          </a:p>
        </p:txBody>
      </p:sp>
      <p:pic>
        <p:nvPicPr>
          <p:cNvPr id="11" name="Picture 14" descr="logo01_gap_blau_kl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48550" y="0"/>
            <a:ext cx="1619250" cy="5397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2" name="Rectangle 15"/>
          <p:cNvSpPr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Text Box 16"/>
          <p:cNvSpPr txBox="1">
            <a:spLocks noChangeArrowheads="1"/>
          </p:cNvSpPr>
          <p:nvPr userDrawn="1"/>
        </p:nvSpPr>
        <p:spPr bwMode="auto">
          <a:xfrm>
            <a:off x="6948488" y="476250"/>
            <a:ext cx="21955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de-DE">
                <a:solidFill>
                  <a:srgbClr val="333333"/>
                </a:solidFill>
                <a:latin typeface="Arial" charset="0"/>
              </a:rPr>
              <a:t>Internet: </a:t>
            </a:r>
            <a:r>
              <a:rPr lang="de-DE">
                <a:solidFill>
                  <a:srgbClr val="333333"/>
                </a:solidFill>
                <a:latin typeface="Arial" charset="0"/>
                <a:hlinkClick r:id="rId7"/>
              </a:rPr>
              <a:t>www.gap-projekt.de</a:t>
            </a:r>
            <a:endParaRPr lang="de-DE">
              <a:solidFill>
                <a:srgbClr val="333333"/>
              </a:solidFill>
              <a:latin typeface="Arial" charset="0"/>
            </a:endParaRPr>
          </a:p>
          <a:p>
            <a:pPr algn="r">
              <a:defRPr/>
            </a:pPr>
            <a:r>
              <a:rPr lang="de-DE">
                <a:solidFill>
                  <a:srgbClr val="333333"/>
                </a:solidFill>
                <a:latin typeface="Arial" charset="0"/>
              </a:rPr>
              <a:t>Contact:  </a:t>
            </a:r>
            <a:r>
              <a:rPr lang="de-DE">
                <a:solidFill>
                  <a:srgbClr val="333333"/>
                </a:solidFill>
                <a:latin typeface="Arial" charset="0"/>
                <a:hlinkClick r:id="rId8"/>
              </a:rPr>
              <a:t>info@gap-projekt.de</a:t>
            </a:r>
            <a:endParaRPr lang="de-DE">
              <a:solidFill>
                <a:srgbClr val="333333"/>
              </a:solidFill>
              <a:latin typeface="Arial" charset="0"/>
            </a:endParaRPr>
          </a:p>
          <a:p>
            <a:pPr algn="r">
              <a:defRPr/>
            </a:pPr>
            <a:endParaRPr lang="de-DE">
              <a:solidFill>
                <a:srgbClr val="333333"/>
              </a:solidFill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 userDrawn="1"/>
        </p:nvSpPr>
        <p:spPr bwMode="auto">
          <a:xfrm>
            <a:off x="0" y="165100"/>
            <a:ext cx="320357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700" b="1">
                <a:latin typeface="Arial" charset="0"/>
              </a:rPr>
              <a:t>GERMAN</a:t>
            </a:r>
            <a:r>
              <a:rPr lang="de-DE" sz="1700" b="1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sz="1700" b="1">
                <a:solidFill>
                  <a:srgbClr val="FF3300"/>
                </a:solidFill>
                <a:latin typeface="Arial" charset="0"/>
              </a:rPr>
              <a:t>AIRPORT</a:t>
            </a:r>
            <a:r>
              <a:rPr lang="de-DE" sz="1800" b="1">
                <a:solidFill>
                  <a:srgbClr val="FF3300"/>
                </a:solidFill>
                <a:latin typeface="Arial" charset="0"/>
              </a:rPr>
              <a:t/>
            </a:r>
            <a:br>
              <a:rPr lang="de-DE" sz="1800" b="1">
                <a:solidFill>
                  <a:srgbClr val="FF3300"/>
                </a:solidFill>
                <a:latin typeface="Arial" charset="0"/>
              </a:rPr>
            </a:br>
            <a:r>
              <a:rPr lang="de-DE" sz="2100" b="1">
                <a:solidFill>
                  <a:srgbClr val="FF3300"/>
                </a:solidFill>
              </a:rPr>
              <a:t>	</a:t>
            </a:r>
            <a:r>
              <a:rPr lang="de-DE" sz="1900" b="1">
                <a:latin typeface="Arial" charset="0"/>
              </a:rPr>
              <a:t>PERFORMANCE</a:t>
            </a:r>
          </a:p>
        </p:txBody>
      </p:sp>
      <p:sp>
        <p:nvSpPr>
          <p:cNvPr id="15" name="Line 18"/>
          <p:cNvSpPr>
            <a:spLocks noChangeShapeType="1"/>
          </p:cNvSpPr>
          <p:nvPr userDrawn="1"/>
        </p:nvSpPr>
        <p:spPr bwMode="auto">
          <a:xfrm>
            <a:off x="7308850" y="549275"/>
            <a:ext cx="0" cy="287338"/>
          </a:xfrm>
          <a:prstGeom prst="line">
            <a:avLst/>
          </a:prstGeom>
          <a:noFill/>
          <a:ln w="12700">
            <a:solidFill>
              <a:srgbClr val="3333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Text Box 19"/>
          <p:cNvSpPr txBox="1">
            <a:spLocks noChangeArrowheads="1"/>
          </p:cNvSpPr>
          <p:nvPr userDrawn="1"/>
        </p:nvSpPr>
        <p:spPr bwMode="auto">
          <a:xfrm>
            <a:off x="3348038" y="161925"/>
            <a:ext cx="3455987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700" b="1">
                <a:latin typeface="Arial" charset="0"/>
              </a:rPr>
              <a:t>GERMAN</a:t>
            </a:r>
            <a:r>
              <a:rPr lang="de-DE" sz="1700" b="1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sz="1700" b="1">
                <a:solidFill>
                  <a:srgbClr val="FF3300"/>
                </a:solidFill>
                <a:latin typeface="Arial" charset="0"/>
              </a:rPr>
              <a:t>AVIATION</a:t>
            </a:r>
            <a:br>
              <a:rPr lang="de-DE" sz="1700" b="1">
                <a:solidFill>
                  <a:srgbClr val="FF3300"/>
                </a:solidFill>
                <a:latin typeface="Arial" charset="0"/>
              </a:rPr>
            </a:br>
            <a:r>
              <a:rPr lang="de-DE" sz="2000" b="1">
                <a:solidFill>
                  <a:srgbClr val="FF3300"/>
                </a:solidFill>
              </a:rPr>
              <a:t>	</a:t>
            </a:r>
            <a:r>
              <a:rPr lang="de-DE" sz="1900" b="1">
                <a:latin typeface="Arial" charset="0"/>
              </a:rPr>
              <a:t>BENCHMARKING</a:t>
            </a:r>
          </a:p>
        </p:txBody>
      </p:sp>
      <p:sp>
        <p:nvSpPr>
          <p:cNvPr id="17" name="Line 20"/>
          <p:cNvSpPr>
            <a:spLocks noChangeShapeType="1"/>
          </p:cNvSpPr>
          <p:nvPr userDrawn="1"/>
        </p:nvSpPr>
        <p:spPr bwMode="auto">
          <a:xfrm>
            <a:off x="3276600" y="261938"/>
            <a:ext cx="0" cy="503237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Text Box 21"/>
          <p:cNvSpPr txBox="1">
            <a:spLocks noChangeArrowheads="1"/>
          </p:cNvSpPr>
          <p:nvPr userDrawn="1"/>
        </p:nvSpPr>
        <p:spPr bwMode="auto">
          <a:xfrm>
            <a:off x="7654925" y="4005263"/>
            <a:ext cx="10937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u="sng">
                <a:solidFill>
                  <a:srgbClr val="333333"/>
                </a:solidFill>
              </a:rPr>
              <a:t>partner/sponsor: </a:t>
            </a:r>
          </a:p>
        </p:txBody>
      </p:sp>
      <p:sp>
        <p:nvSpPr>
          <p:cNvPr id="19" name="Line 23"/>
          <p:cNvSpPr>
            <a:spLocks noChangeShapeType="1"/>
          </p:cNvSpPr>
          <p:nvPr userDrawn="1"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3175">
            <a:solidFill>
              <a:srgbClr val="3333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916113"/>
            <a:ext cx="7772400" cy="147002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de-DE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3886200"/>
            <a:ext cx="59055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66"/>
                </a:solidFill>
              </a:defRPr>
            </a:lvl1pPr>
          </a:lstStyle>
          <a:p>
            <a:r>
              <a:rPr lang="de-DE"/>
              <a:t>Click to edit Master subtitle style</a:t>
            </a:r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 </a:t>
            </a:r>
            <a:fld id="{F8EA51C2-4F4A-4CFF-B109-8C2BDA8FEAA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GARS Workshop at ILA Berlin – 10.06.2010 – Branko Bubalo                                       </a:t>
            </a:r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 </a:t>
            </a:r>
            <a:fld id="{A5FA1FF3-5F7A-4A33-877B-D6C4AEFCF4E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417513"/>
            <a:ext cx="2160587" cy="5964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417513"/>
            <a:ext cx="6329363" cy="5964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 </a:t>
            </a:r>
            <a:fld id="{FFA88EB6-A02D-4904-B8C5-71A7A4E831C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417513"/>
            <a:ext cx="8229600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1268413"/>
            <a:ext cx="4244975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244975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 </a:t>
            </a:r>
            <a:fld id="{640F0676-3AF8-4ACF-9147-1EEDF30AFED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 </a:t>
            </a:r>
            <a:fld id="{C752D95D-75AA-4F13-AFFE-97CFD17A937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GARS Workshop at ILA Berlin – 10.06.2010 – Branko Bubalo</a:t>
            </a:r>
            <a:endParaRPr lang="de-DE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 </a:t>
            </a:r>
            <a:fld id="{60A9895E-A91A-46A6-9712-2514786F9D1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268413"/>
            <a:ext cx="4244975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244975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 </a:t>
            </a:r>
            <a:fld id="{D5538CA0-82ED-45BD-8ED6-B270BE60C4D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 </a:t>
            </a:r>
            <a:fld id="{B4BCA65D-4970-4E8E-8B29-FE8D6F224D3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8" name="Rectangle 3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 </a:t>
            </a:r>
            <a:fld id="{90A2F76A-5872-402E-80F7-444AAB9590F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 </a:t>
            </a:r>
            <a:fld id="{A12D87B3-FD39-404F-8DDA-67EBCB0604A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 </a:t>
            </a:r>
            <a:fld id="{5AF8418E-A61C-4AE9-B884-4D329950349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 </a:t>
            </a:r>
            <a:fld id="{41CB04FA-73E5-4255-BF5C-5E7928E19F1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Rectangle 24"/>
          <p:cNvSpPr>
            <a:spLocks noChangeArrowheads="1"/>
          </p:cNvSpPr>
          <p:nvPr/>
        </p:nvSpPr>
        <p:spPr bwMode="auto">
          <a:xfrm rot="10800000">
            <a:off x="0" y="6597650"/>
            <a:ext cx="9144000" cy="260350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 w="3175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rot="10800000" wrap="none" anchor="b"/>
          <a:lstStyle/>
          <a:p>
            <a:pPr algn="r">
              <a:defRPr/>
            </a:pPr>
            <a:endParaRPr lang="en-US">
              <a:solidFill>
                <a:srgbClr val="333333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417513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68413"/>
            <a:ext cx="864235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431800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600" b="1"/>
          </a:p>
        </p:txBody>
      </p:sp>
      <p:pic>
        <p:nvPicPr>
          <p:cNvPr id="2054" name="Picture 26" descr="logo01_gap_blau_k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812088" y="0"/>
            <a:ext cx="1306512" cy="4349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165100" y="-12700"/>
            <a:ext cx="2843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200" b="1">
                <a:latin typeface="Arial" charset="0"/>
              </a:rPr>
              <a:t>GERMAN</a:t>
            </a:r>
            <a:r>
              <a:rPr lang="de-DE" sz="1200" b="1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sz="1200" b="1">
                <a:solidFill>
                  <a:srgbClr val="FF3300"/>
                </a:solidFill>
                <a:latin typeface="Arial" charset="0"/>
              </a:rPr>
              <a:t>AIRPORT</a:t>
            </a:r>
            <a:br>
              <a:rPr lang="de-DE" sz="1200" b="1">
                <a:solidFill>
                  <a:srgbClr val="FF3300"/>
                </a:solidFill>
                <a:latin typeface="Arial" charset="0"/>
              </a:rPr>
            </a:br>
            <a:r>
              <a:rPr lang="de-DE" sz="1200" b="1">
                <a:solidFill>
                  <a:srgbClr val="FF3300"/>
                </a:solidFill>
                <a:latin typeface="Arial" charset="0"/>
              </a:rPr>
              <a:t>	</a:t>
            </a:r>
            <a:r>
              <a:rPr lang="de-DE" sz="1200" b="1">
                <a:latin typeface="Arial" charset="0"/>
              </a:rPr>
              <a:t>PERFORMANCE</a:t>
            </a:r>
          </a:p>
        </p:txBody>
      </p:sp>
      <p:sp>
        <p:nvSpPr>
          <p:cNvPr id="1052" name="Text Box 28"/>
          <p:cNvSpPr txBox="1">
            <a:spLocks noChangeArrowheads="1"/>
          </p:cNvSpPr>
          <p:nvPr/>
        </p:nvSpPr>
        <p:spPr bwMode="auto">
          <a:xfrm>
            <a:off x="3348038" y="-23813"/>
            <a:ext cx="3024187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200" b="1">
                <a:latin typeface="Arial" charset="0"/>
              </a:rPr>
              <a:t>GERMAN</a:t>
            </a:r>
            <a:r>
              <a:rPr lang="de-DE" sz="1200" b="1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sz="1200" b="1">
                <a:solidFill>
                  <a:srgbClr val="FF3300"/>
                </a:solidFill>
                <a:latin typeface="Arial" charset="0"/>
              </a:rPr>
              <a:t>AVIATION</a:t>
            </a:r>
            <a:br>
              <a:rPr lang="de-DE" sz="1200" b="1">
                <a:solidFill>
                  <a:srgbClr val="FF3300"/>
                </a:solidFill>
                <a:latin typeface="Arial" charset="0"/>
              </a:rPr>
            </a:br>
            <a:r>
              <a:rPr lang="de-DE" sz="1200" b="1">
                <a:solidFill>
                  <a:srgbClr val="FF3300"/>
                </a:solidFill>
                <a:latin typeface="Arial" charset="0"/>
              </a:rPr>
              <a:t>	</a:t>
            </a:r>
            <a:r>
              <a:rPr lang="de-DE" sz="1200" b="1">
                <a:latin typeface="Arial" charset="0"/>
              </a:rPr>
              <a:t>BENCHMARKING</a:t>
            </a:r>
          </a:p>
        </p:txBody>
      </p:sp>
      <p:sp>
        <p:nvSpPr>
          <p:cNvPr id="1054" name="Line 30"/>
          <p:cNvSpPr>
            <a:spLocks noChangeShapeType="1"/>
          </p:cNvSpPr>
          <p:nvPr/>
        </p:nvSpPr>
        <p:spPr bwMode="auto">
          <a:xfrm>
            <a:off x="420688" y="1090613"/>
            <a:ext cx="8318500" cy="0"/>
          </a:xfrm>
          <a:prstGeom prst="line">
            <a:avLst/>
          </a:prstGeom>
          <a:noFill/>
          <a:ln w="3175">
            <a:solidFill>
              <a:srgbClr val="3333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55" name="Line 31"/>
          <p:cNvSpPr>
            <a:spLocks noChangeShapeType="1"/>
          </p:cNvSpPr>
          <p:nvPr/>
        </p:nvSpPr>
        <p:spPr bwMode="auto">
          <a:xfrm>
            <a:off x="3276600" y="115888"/>
            <a:ext cx="0" cy="217487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Page  </a:t>
            </a:r>
            <a:fld id="{4D2F896B-4F7A-4CD8-B66A-DA48BB0AC2A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59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313" y="6597650"/>
            <a:ext cx="46624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GARS Workshop at ILA Berlin – 10.06.2010 – Branko Bubalo                                       </a:t>
            </a:r>
          </a:p>
          <a:p>
            <a:pPr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66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66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66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66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66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00066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00066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00066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00066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p-projekt.de/" TargetMode="External"/><Relationship Id="rId2" Type="http://schemas.openxmlformats.org/officeDocument/2006/relationships/hyperlink" Target="mailto:branko.bubalo@google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8" y="1643063"/>
            <a:ext cx="8429625" cy="1470025"/>
          </a:xfrm>
        </p:spPr>
        <p:txBody>
          <a:bodyPr/>
          <a:lstStyle/>
          <a:p>
            <a:pPr algn="ctr" eaLnBrk="1" hangingPunct="1"/>
            <a:r>
              <a:rPr lang="en-US" sz="2400" b="1" dirty="0" smtClean="0"/>
              <a:t>Benchmarking selected European Airports by their Profitability Envelope – a Break-Even Analysis</a:t>
            </a:r>
            <a:endParaRPr lang="de-DE" sz="24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00166" y="4000504"/>
            <a:ext cx="5905500" cy="1752600"/>
          </a:xfrm>
        </p:spPr>
        <p:txBody>
          <a:bodyPr/>
          <a:lstStyle/>
          <a:p>
            <a:pPr eaLnBrk="1" hangingPunct="1"/>
            <a:r>
              <a:rPr lang="de-DE" sz="2000" dirty="0" smtClean="0"/>
              <a:t>Branko </a:t>
            </a:r>
            <a:r>
              <a:rPr lang="de-DE" sz="2000" dirty="0" smtClean="0"/>
              <a:t>Bubalo</a:t>
            </a:r>
          </a:p>
          <a:p>
            <a:pPr eaLnBrk="1" hangingPunct="1"/>
            <a:r>
              <a:rPr lang="de-DE" sz="2000" dirty="0" smtClean="0"/>
              <a:t>GAP Research Project</a:t>
            </a:r>
          </a:p>
          <a:p>
            <a:pPr eaLnBrk="1" hangingPunct="1"/>
            <a:r>
              <a:rPr lang="de-DE" sz="1800" dirty="0" smtClean="0">
                <a:solidFill>
                  <a:srgbClr val="191966"/>
                </a:solidFill>
              </a:rPr>
              <a:t>branko.bubalo</a:t>
            </a:r>
            <a:r>
              <a:rPr lang="tr-TR" sz="1800" dirty="0" smtClean="0">
                <a:solidFill>
                  <a:srgbClr val="191966"/>
                </a:solidFill>
              </a:rPr>
              <a:t>@</a:t>
            </a:r>
            <a:r>
              <a:rPr lang="de-DE" sz="1800" dirty="0" smtClean="0">
                <a:solidFill>
                  <a:srgbClr val="191966"/>
                </a:solidFill>
              </a:rPr>
              <a:t>googlemail.com</a:t>
            </a: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149225" y="5808663"/>
            <a:ext cx="7280275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 dirty="0" smtClean="0">
                <a:solidFill>
                  <a:srgbClr val="16165D"/>
                </a:solidFill>
                <a:latin typeface="Arial" charset="0"/>
              </a:rPr>
              <a:t>GAB Final Project Meeting</a:t>
            </a:r>
            <a:endParaRPr lang="en-GB" sz="1600" b="1" dirty="0">
              <a:solidFill>
                <a:srgbClr val="16165D"/>
              </a:solidFill>
              <a:latin typeface="Arial" charset="0"/>
            </a:endParaRPr>
          </a:p>
          <a:p>
            <a:r>
              <a:rPr lang="en-GB" sz="1600" b="1" dirty="0" smtClean="0">
                <a:solidFill>
                  <a:srgbClr val="16165D"/>
                </a:solidFill>
                <a:latin typeface="Arial" charset="0"/>
              </a:rPr>
              <a:t>Berlin,</a:t>
            </a:r>
            <a:r>
              <a:rPr lang="de-DE" sz="1600" b="1" dirty="0" smtClean="0">
                <a:solidFill>
                  <a:srgbClr val="16165D"/>
                </a:solidFill>
                <a:latin typeface="Arial" charset="0"/>
              </a:rPr>
              <a:t> </a:t>
            </a:r>
            <a:r>
              <a:rPr lang="en-US" sz="1600" b="1" dirty="0" smtClean="0">
                <a:solidFill>
                  <a:srgbClr val="16165D"/>
                </a:solidFill>
                <a:latin typeface="Arial" charset="0"/>
              </a:rPr>
              <a:t>June </a:t>
            </a:r>
            <a:r>
              <a:rPr lang="en-US" sz="1600" b="1" dirty="0" smtClean="0">
                <a:solidFill>
                  <a:srgbClr val="16165D"/>
                </a:solidFill>
                <a:latin typeface="Arial" charset="0"/>
              </a:rPr>
              <a:t>20</a:t>
            </a:r>
            <a:r>
              <a:rPr lang="en-US" sz="1600" b="1" baseline="30000" dirty="0" smtClean="0">
                <a:solidFill>
                  <a:srgbClr val="16165D"/>
                </a:solidFill>
                <a:latin typeface="Arial" charset="0"/>
              </a:rPr>
              <a:t>th</a:t>
            </a:r>
            <a:r>
              <a:rPr lang="en-US" sz="1600" b="1" dirty="0" smtClean="0">
                <a:solidFill>
                  <a:srgbClr val="16165D"/>
                </a:solidFill>
                <a:latin typeface="Arial" charset="0"/>
              </a:rPr>
              <a:t> </a:t>
            </a:r>
            <a:r>
              <a:rPr lang="en-US" sz="1600" b="1" dirty="0" smtClean="0">
                <a:solidFill>
                  <a:srgbClr val="16165D"/>
                </a:solidFill>
                <a:latin typeface="Arial" charset="0"/>
              </a:rPr>
              <a:t>2012</a:t>
            </a:r>
            <a:endParaRPr lang="de-DE" sz="1600" b="1" dirty="0">
              <a:solidFill>
                <a:srgbClr val="16165D"/>
              </a:solidFill>
              <a:latin typeface="Arial" charset="0"/>
            </a:endParaRPr>
          </a:p>
        </p:txBody>
      </p:sp>
      <p:sp>
        <p:nvSpPr>
          <p:cNvPr id="15365" name="Rectangle 3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dirty="0" smtClean="0"/>
              <a:t>GAB </a:t>
            </a:r>
            <a:r>
              <a:rPr lang="de-DE" dirty="0" smtClean="0"/>
              <a:t>Meeting </a:t>
            </a:r>
            <a:r>
              <a:rPr lang="de-DE" dirty="0" smtClean="0"/>
              <a:t>Berlin </a:t>
            </a:r>
            <a:r>
              <a:rPr lang="de-DE" dirty="0" smtClean="0"/>
              <a:t>– </a:t>
            </a:r>
            <a:r>
              <a:rPr lang="de-DE" dirty="0" smtClean="0"/>
              <a:t>20</a:t>
            </a:r>
            <a:r>
              <a:rPr lang="de-DE" dirty="0" smtClean="0"/>
              <a:t>.06.2012 </a:t>
            </a:r>
            <a:r>
              <a:rPr lang="de-DE" dirty="0" smtClean="0"/>
              <a:t>– Branko Bubalo                                       </a:t>
            </a:r>
          </a:p>
          <a:p>
            <a:endParaRPr lang="de-DE" dirty="0" smtClean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Page  </a:t>
            </a:r>
            <a:fld id="{3750AA11-B70C-4D80-B4B6-2782379A32E7}" type="slidenum">
              <a:rPr lang="de-DE" smtClean="0"/>
              <a:pPr/>
              <a:t>1</a:t>
            </a:fld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Break Even analysis</a:t>
            </a:r>
            <a:endParaRPr lang="en-US" dirty="0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Cumulative EBIT and EBIT incl. efficiency gains for 140 Euro airports</a:t>
            </a:r>
          </a:p>
          <a:p>
            <a:r>
              <a:rPr lang="en-GB" sz="2000" dirty="0" smtClean="0"/>
              <a:t>Shift of Break-Even Point</a:t>
            </a:r>
          </a:p>
          <a:p>
            <a:endParaRPr lang="en-GB" sz="2000" dirty="0" smtClean="0"/>
          </a:p>
          <a:p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Page  </a:t>
            </a:r>
            <a:fld id="{31AA76A4-7D74-48E0-992D-0C10130B0644}" type="slidenum">
              <a:rPr lang="de-DE" smtClean="0"/>
              <a:pPr/>
              <a:t>10</a:t>
            </a:fld>
            <a:endParaRPr lang="de-DE" smtClean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958" y="2000240"/>
            <a:ext cx="7016041" cy="459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 bwMode="auto">
          <a:xfrm rot="5400000" flipH="1" flipV="1">
            <a:off x="7258132" y="4257745"/>
            <a:ext cx="1914378" cy="32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0800000">
            <a:off x="5929322" y="6000768"/>
            <a:ext cx="1151738" cy="9524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4286248" y="5500702"/>
            <a:ext cx="203100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Shift of Break-Even point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357950" y="4429132"/>
            <a:ext cx="127470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Efficiency Gain</a:t>
            </a:r>
            <a:endParaRPr lang="en-US" sz="1400" b="1" dirty="0"/>
          </a:p>
        </p:txBody>
      </p:sp>
      <p:sp>
        <p:nvSpPr>
          <p:cNvPr id="11" name="Rectangle 35"/>
          <p:cNvSpPr>
            <a:spLocks noGrp="1" noChangeArrowheads="1"/>
          </p:cNvSpPr>
          <p:nvPr>
            <p:ph type="ftr" sz="quarter" idx="11"/>
          </p:nvPr>
        </p:nvSpPr>
        <p:spPr>
          <a:xfrm>
            <a:off x="214313" y="6597650"/>
            <a:ext cx="4662487" cy="260350"/>
          </a:xfrm>
          <a:noFill/>
        </p:spPr>
        <p:txBody>
          <a:bodyPr/>
          <a:lstStyle/>
          <a:p>
            <a:r>
              <a:rPr lang="de-DE" dirty="0" smtClean="0"/>
              <a:t>GAB </a:t>
            </a:r>
            <a:r>
              <a:rPr lang="de-DE" dirty="0" smtClean="0"/>
              <a:t>Meeting </a:t>
            </a:r>
            <a:r>
              <a:rPr lang="de-DE" dirty="0" smtClean="0"/>
              <a:t>Berlin </a:t>
            </a:r>
            <a:r>
              <a:rPr lang="de-DE" dirty="0" smtClean="0"/>
              <a:t>– </a:t>
            </a:r>
            <a:r>
              <a:rPr lang="de-DE" dirty="0" smtClean="0"/>
              <a:t>20</a:t>
            </a:r>
            <a:r>
              <a:rPr lang="de-DE" dirty="0" smtClean="0"/>
              <a:t>.06.2012 </a:t>
            </a:r>
            <a:r>
              <a:rPr lang="de-DE" dirty="0" smtClean="0"/>
              <a:t>– Branko Bubalo                                       </a:t>
            </a:r>
          </a:p>
          <a:p>
            <a:endParaRPr lang="de-DE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0" y="6286520"/>
            <a:ext cx="18112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(Source: Own  illustration)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US" dirty="0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Maximum profitability envelope gives benchmarks relative to airport size without the need of arbitrary classifications.</a:t>
            </a:r>
          </a:p>
          <a:p>
            <a:r>
              <a:rPr lang="en-GB" sz="2400" dirty="0" smtClean="0"/>
              <a:t>Feasible Efficiency gains, by adjusting to best practices, </a:t>
            </a:r>
            <a:r>
              <a:rPr lang="en-GB" sz="2400" dirty="0" smtClean="0"/>
              <a:t>are </a:t>
            </a:r>
            <a:r>
              <a:rPr lang="en-GB" sz="2400" dirty="0" smtClean="0"/>
              <a:t>substantial.</a:t>
            </a:r>
          </a:p>
          <a:p>
            <a:r>
              <a:rPr lang="en-GB" sz="2400" dirty="0" smtClean="0"/>
              <a:t>Scenarios towards changes in Revenue/Cost structure can be quantified, e.g. in a cost-benefit analysis (CBA) regarding changes in Airport Charges scheme.</a:t>
            </a:r>
          </a:p>
          <a:p>
            <a:endParaRPr lang="en-US" sz="2400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Page  </a:t>
            </a:r>
            <a:fld id="{31AA76A4-7D74-48E0-992D-0C10130B0644}" type="slidenum">
              <a:rPr lang="de-DE" smtClean="0"/>
              <a:pPr/>
              <a:t>11</a:t>
            </a:fld>
            <a:endParaRPr lang="de-DE" smtClean="0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ftr" sz="quarter" idx="11"/>
          </p:nvPr>
        </p:nvSpPr>
        <p:spPr>
          <a:xfrm>
            <a:off x="214313" y="6597650"/>
            <a:ext cx="4662487" cy="260350"/>
          </a:xfrm>
          <a:noFill/>
        </p:spPr>
        <p:txBody>
          <a:bodyPr/>
          <a:lstStyle/>
          <a:p>
            <a:r>
              <a:rPr lang="de-DE" dirty="0" smtClean="0"/>
              <a:t>GAB </a:t>
            </a:r>
            <a:r>
              <a:rPr lang="de-DE" dirty="0" smtClean="0"/>
              <a:t>Meeting </a:t>
            </a:r>
            <a:r>
              <a:rPr lang="de-DE" dirty="0" smtClean="0"/>
              <a:t>Berlin </a:t>
            </a:r>
            <a:r>
              <a:rPr lang="de-DE" dirty="0" smtClean="0"/>
              <a:t>– </a:t>
            </a:r>
            <a:r>
              <a:rPr lang="de-DE" dirty="0" smtClean="0"/>
              <a:t>20</a:t>
            </a:r>
            <a:r>
              <a:rPr lang="de-DE" dirty="0" smtClean="0"/>
              <a:t>.06.2012 </a:t>
            </a:r>
            <a:r>
              <a:rPr lang="de-DE" dirty="0" smtClean="0"/>
              <a:t>– Branko Bubalo                                       </a:t>
            </a:r>
          </a:p>
          <a:p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de-DE" sz="2400" smtClean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de-DE" sz="2000" smtClean="0"/>
              <a:t>Thank you for your attention! Questions?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de-DE" sz="2000" smtClean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de-DE" sz="2000" smtClean="0"/>
              <a:t>Suggestions and Comments are welcome.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000" b="1" smtClean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de-DE" sz="2000" smtClean="0">
                <a:hlinkClick r:id="rId2"/>
              </a:rPr>
              <a:t>branko.bubalo@googlemail.com</a:t>
            </a:r>
            <a:endParaRPr lang="de-DE" sz="2000" smtClean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de-DE" sz="2000" smtClean="0">
                <a:hlinkClick r:id="rId3"/>
              </a:rPr>
              <a:t>www.gap-projekt.de</a:t>
            </a:r>
            <a:endParaRPr lang="de-DE" sz="2000" smtClean="0"/>
          </a:p>
        </p:txBody>
      </p:sp>
      <p:sp>
        <p:nvSpPr>
          <p:cNvPr id="35844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Page  </a:t>
            </a:r>
            <a:fld id="{814D22FE-F4B7-4913-A71F-80710CECF152}" type="slidenum">
              <a:rPr lang="de-DE" smtClean="0"/>
              <a:pPr/>
              <a:t>12</a:t>
            </a:fld>
            <a:endParaRPr lang="de-DE" smtClean="0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xfrm>
            <a:off x="214313" y="6597650"/>
            <a:ext cx="4662487" cy="260350"/>
          </a:xfrm>
          <a:noFill/>
        </p:spPr>
        <p:txBody>
          <a:bodyPr/>
          <a:lstStyle/>
          <a:p>
            <a:r>
              <a:rPr lang="de-DE" dirty="0" smtClean="0"/>
              <a:t>GAB </a:t>
            </a:r>
            <a:r>
              <a:rPr lang="de-DE" dirty="0" smtClean="0"/>
              <a:t>Meeting </a:t>
            </a:r>
            <a:r>
              <a:rPr lang="de-DE" dirty="0" smtClean="0"/>
              <a:t>Berlin </a:t>
            </a:r>
            <a:r>
              <a:rPr lang="de-DE" dirty="0" smtClean="0"/>
              <a:t>– </a:t>
            </a:r>
            <a:r>
              <a:rPr lang="de-DE" dirty="0" smtClean="0"/>
              <a:t>20</a:t>
            </a:r>
            <a:r>
              <a:rPr lang="de-DE" dirty="0" smtClean="0"/>
              <a:t>.06.2012 </a:t>
            </a:r>
            <a:r>
              <a:rPr lang="de-DE" dirty="0" smtClean="0"/>
              <a:t>– Branko Bubalo                                       </a:t>
            </a:r>
          </a:p>
          <a:p>
            <a:endParaRPr lang="de-DE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US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Introduction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Theoretical Background and Data description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Application of the maximum profitability envelope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Break-Even analysis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Conclusions and Outlook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Page  </a:t>
            </a:r>
            <a:fld id="{DC1322F5-7C25-4A8F-9D70-87B1922F2292}" type="slidenum">
              <a:rPr lang="de-DE" smtClean="0"/>
              <a:pPr/>
              <a:t>2</a:t>
            </a:fld>
            <a:endParaRPr lang="de-DE" smtClean="0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ftr" sz="quarter" idx="11"/>
          </p:nvPr>
        </p:nvSpPr>
        <p:spPr>
          <a:xfrm>
            <a:off x="214313" y="6597650"/>
            <a:ext cx="4662487" cy="260350"/>
          </a:xfrm>
          <a:noFill/>
        </p:spPr>
        <p:txBody>
          <a:bodyPr/>
          <a:lstStyle/>
          <a:p>
            <a:r>
              <a:rPr lang="de-DE" dirty="0" smtClean="0"/>
              <a:t>GAB </a:t>
            </a:r>
            <a:r>
              <a:rPr lang="de-DE" dirty="0" smtClean="0"/>
              <a:t>Meeting </a:t>
            </a:r>
            <a:r>
              <a:rPr lang="de-DE" dirty="0" smtClean="0"/>
              <a:t>Berlin </a:t>
            </a:r>
            <a:r>
              <a:rPr lang="de-DE" dirty="0" smtClean="0"/>
              <a:t>– </a:t>
            </a:r>
            <a:r>
              <a:rPr lang="de-DE" dirty="0" smtClean="0"/>
              <a:t>20</a:t>
            </a:r>
            <a:r>
              <a:rPr lang="de-DE" dirty="0" smtClean="0"/>
              <a:t>.06.2012 </a:t>
            </a:r>
            <a:r>
              <a:rPr lang="de-DE" dirty="0" smtClean="0"/>
              <a:t>– Branko Bubalo                                       </a:t>
            </a:r>
          </a:p>
          <a:p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Introduction</a:t>
            </a:r>
            <a:endParaRPr lang="en-US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Results from benchmarking study on Norwegian airports</a:t>
            </a:r>
            <a:endParaRPr lang="en-US" sz="2400" dirty="0" smtClean="0"/>
          </a:p>
          <a:p>
            <a:r>
              <a:rPr lang="en-GB" sz="2400" dirty="0" smtClean="0"/>
              <a:t>Extension and upgrade of GAP Database</a:t>
            </a:r>
          </a:p>
          <a:p>
            <a:r>
              <a:rPr lang="en-GB" sz="2400" dirty="0" smtClean="0"/>
              <a:t>Limited perspective on Profits (EBIT) and ratio ‘unit profits’ (EBIT per PAX) as one of the main chosen Partial Factor Productivity (PFP) indicators</a:t>
            </a:r>
            <a:r>
              <a:rPr lang="en-GB" sz="2400" dirty="0" smtClean="0"/>
              <a:t>. </a:t>
            </a:r>
          </a:p>
          <a:p>
            <a:pPr>
              <a:buNone/>
            </a:pPr>
            <a:r>
              <a:rPr lang="en-GB" sz="2400" dirty="0" smtClean="0"/>
              <a:t>	</a:t>
            </a:r>
            <a:r>
              <a:rPr lang="en-GB" sz="2400" dirty="0" smtClean="0"/>
              <a:t>-&gt; Intuition that this measure could be relevant and important, fuelled by pre-report of </a:t>
            </a:r>
            <a:r>
              <a:rPr lang="en-GB" sz="2400" dirty="0" smtClean="0"/>
              <a:t>Ministry </a:t>
            </a:r>
            <a:r>
              <a:rPr lang="en-GB" sz="2400" dirty="0" smtClean="0"/>
              <a:t>of Transportation in </a:t>
            </a:r>
            <a:r>
              <a:rPr lang="en-GB" sz="2400" dirty="0" smtClean="0"/>
              <a:t>Norway </a:t>
            </a:r>
            <a:r>
              <a:rPr lang="en-GB" sz="2400" dirty="0" smtClean="0"/>
              <a:t>(</a:t>
            </a:r>
            <a:r>
              <a:rPr lang="en-US" sz="2400" dirty="0" err="1" smtClean="0"/>
              <a:t>St.meld</a:t>
            </a:r>
            <a:r>
              <a:rPr lang="en-US" sz="2400" dirty="0" smtClean="0"/>
              <a:t>. nr. 48 [</a:t>
            </a:r>
            <a:r>
              <a:rPr lang="en-GB" sz="2400" dirty="0" smtClean="0"/>
              <a:t>‘Report 48’]).</a:t>
            </a:r>
          </a:p>
          <a:p>
            <a:r>
              <a:rPr lang="en-GB" sz="2400" dirty="0" smtClean="0"/>
              <a:t>There exist certain alternatives, such as ‘EBITDA per WLU’ (Earnings before Interests, Taxes and Depreciation/Amortization per Workload Unit).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Page  </a:t>
            </a:r>
            <a:fld id="{DC1322F5-7C25-4A8F-9D70-87B1922F2292}" type="slidenum">
              <a:rPr lang="de-DE" smtClean="0"/>
              <a:pPr/>
              <a:t>3</a:t>
            </a:fld>
            <a:endParaRPr lang="de-DE" smtClean="0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ftr" sz="quarter" idx="11"/>
          </p:nvPr>
        </p:nvSpPr>
        <p:spPr>
          <a:xfrm>
            <a:off x="214313" y="6597650"/>
            <a:ext cx="4662487" cy="260350"/>
          </a:xfrm>
          <a:noFill/>
        </p:spPr>
        <p:txBody>
          <a:bodyPr/>
          <a:lstStyle/>
          <a:p>
            <a:r>
              <a:rPr lang="de-DE" dirty="0" smtClean="0"/>
              <a:t>GAB </a:t>
            </a:r>
            <a:r>
              <a:rPr lang="de-DE" dirty="0" smtClean="0"/>
              <a:t>Meeting </a:t>
            </a:r>
            <a:r>
              <a:rPr lang="de-DE" dirty="0" smtClean="0"/>
              <a:t>Berlin </a:t>
            </a:r>
            <a:r>
              <a:rPr lang="de-DE" dirty="0" smtClean="0"/>
              <a:t>– </a:t>
            </a:r>
            <a:r>
              <a:rPr lang="de-DE" dirty="0" smtClean="0"/>
              <a:t>20</a:t>
            </a:r>
            <a:r>
              <a:rPr lang="de-DE" dirty="0" smtClean="0"/>
              <a:t>.06.2012 </a:t>
            </a:r>
            <a:r>
              <a:rPr lang="de-DE" dirty="0" smtClean="0"/>
              <a:t>– Branko Bubalo                                       </a:t>
            </a:r>
          </a:p>
          <a:p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Data: Total Costs and Revenues (log scale) and EBIT</a:t>
            </a:r>
            <a:endParaRPr lang="en-US" dirty="0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000" dirty="0" smtClean="0"/>
          </a:p>
          <a:p>
            <a:endParaRPr lang="en-GB" sz="2000" dirty="0" smtClean="0"/>
          </a:p>
          <a:p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Page  </a:t>
            </a:r>
            <a:fld id="{31AA76A4-7D74-48E0-992D-0C10130B0644}" type="slidenum">
              <a:rPr lang="de-DE" smtClean="0"/>
              <a:pPr/>
              <a:t>4</a:t>
            </a:fld>
            <a:endParaRPr lang="de-DE" smtClean="0"/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14" y="1841859"/>
            <a:ext cx="7091380" cy="464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50824" y="1268413"/>
            <a:ext cx="8893175" cy="158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Trends for 210 European airports over 9 years (2002 to 2010*)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sz="1600" kern="0" dirty="0" smtClean="0">
                <a:solidFill>
                  <a:schemeClr val="tx1"/>
                </a:solidFill>
                <a:latin typeface="Arial" charset="0"/>
                <a:cs typeface="+mn-cs"/>
              </a:rPr>
              <a:t>*except for 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Italy &amp;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France until 2009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643570" y="5214950"/>
            <a:ext cx="785818" cy="714380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Calibri" pitchFamily="34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6380" y="4643446"/>
            <a:ext cx="133100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Break-Even Points</a:t>
            </a:r>
            <a:endParaRPr lang="en-US" sz="1200" b="1" dirty="0"/>
          </a:p>
        </p:txBody>
      </p:sp>
      <p:sp>
        <p:nvSpPr>
          <p:cNvPr id="10" name="Oval 9"/>
          <p:cNvSpPr/>
          <p:nvPr/>
        </p:nvSpPr>
        <p:spPr bwMode="auto">
          <a:xfrm>
            <a:off x="5715008" y="3429000"/>
            <a:ext cx="785818" cy="714380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Calibri" pitchFamily="34" charset="0"/>
              <a:cs typeface="Arial" charset="0"/>
            </a:endParaRPr>
          </a:p>
        </p:txBody>
      </p:sp>
      <p:sp>
        <p:nvSpPr>
          <p:cNvPr id="12" name="Rectangle 35"/>
          <p:cNvSpPr>
            <a:spLocks noGrp="1" noChangeArrowheads="1"/>
          </p:cNvSpPr>
          <p:nvPr>
            <p:ph type="ftr" sz="quarter" idx="11"/>
          </p:nvPr>
        </p:nvSpPr>
        <p:spPr>
          <a:xfrm>
            <a:off x="214313" y="6597650"/>
            <a:ext cx="4662487" cy="260350"/>
          </a:xfrm>
          <a:noFill/>
        </p:spPr>
        <p:txBody>
          <a:bodyPr/>
          <a:lstStyle/>
          <a:p>
            <a:r>
              <a:rPr lang="de-DE" dirty="0" smtClean="0"/>
              <a:t>GAB </a:t>
            </a:r>
            <a:r>
              <a:rPr lang="de-DE" dirty="0" smtClean="0"/>
              <a:t>Meeting </a:t>
            </a:r>
            <a:r>
              <a:rPr lang="de-DE" dirty="0" smtClean="0"/>
              <a:t>Berlin </a:t>
            </a:r>
            <a:r>
              <a:rPr lang="de-DE" dirty="0" smtClean="0"/>
              <a:t>– </a:t>
            </a:r>
            <a:r>
              <a:rPr lang="de-DE" dirty="0" smtClean="0"/>
              <a:t>20</a:t>
            </a:r>
            <a:r>
              <a:rPr lang="de-DE" dirty="0" smtClean="0"/>
              <a:t>.06.2012 </a:t>
            </a:r>
            <a:r>
              <a:rPr lang="de-DE" dirty="0" smtClean="0"/>
              <a:t>– Branko Bubalo                                       </a:t>
            </a:r>
          </a:p>
          <a:p>
            <a:endParaRPr lang="de-DE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0" y="6286520"/>
            <a:ext cx="18112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(Source: Own  illustration)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Animation of </a:t>
            </a:r>
            <a:r>
              <a:rPr lang="en-GB" dirty="0" err="1" smtClean="0"/>
              <a:t>Ebit</a:t>
            </a:r>
            <a:r>
              <a:rPr lang="en-GB" dirty="0" smtClean="0"/>
              <a:t> and </a:t>
            </a:r>
            <a:r>
              <a:rPr lang="en-GB" dirty="0" err="1" smtClean="0"/>
              <a:t>Ebit</a:t>
            </a:r>
            <a:r>
              <a:rPr lang="en-GB" dirty="0" smtClean="0"/>
              <a:t> per PAX over </a:t>
            </a:r>
            <a:r>
              <a:rPr lang="en-GB" dirty="0" smtClean="0"/>
              <a:t>time in Norway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Critical Mass to make profits lies around 2 million PAX</a:t>
            </a:r>
          </a:p>
          <a:p>
            <a:r>
              <a:rPr lang="en-GB" sz="2000" dirty="0" smtClean="0"/>
              <a:t>Lower end of Airports has sharply increasing Losses per PAX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 </a:t>
            </a:r>
            <a:fld id="{C752D95D-75AA-4F13-AFFE-97CFD17A937D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pic>
        <p:nvPicPr>
          <p:cNvPr id="5" name="Picture 4" descr="EbitperPAXdevelopment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8187" y="2127271"/>
            <a:ext cx="7135813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xfrm>
            <a:off x="214313" y="6597650"/>
            <a:ext cx="4662487" cy="260350"/>
          </a:xfrm>
          <a:noFill/>
        </p:spPr>
        <p:txBody>
          <a:bodyPr/>
          <a:lstStyle/>
          <a:p>
            <a:r>
              <a:rPr lang="de-DE" dirty="0" smtClean="0"/>
              <a:t>GAB </a:t>
            </a:r>
            <a:r>
              <a:rPr lang="de-DE" dirty="0" smtClean="0"/>
              <a:t>Meeting </a:t>
            </a:r>
            <a:r>
              <a:rPr lang="de-DE" dirty="0" smtClean="0"/>
              <a:t>Berlin </a:t>
            </a:r>
            <a:r>
              <a:rPr lang="de-DE" dirty="0" smtClean="0"/>
              <a:t>– </a:t>
            </a:r>
            <a:r>
              <a:rPr lang="de-DE" dirty="0" smtClean="0"/>
              <a:t>20</a:t>
            </a:r>
            <a:r>
              <a:rPr lang="de-DE" dirty="0" smtClean="0"/>
              <a:t>.06.2012 </a:t>
            </a:r>
            <a:r>
              <a:rPr lang="de-DE" dirty="0" smtClean="0"/>
              <a:t>– Branko Bubalo                                       </a:t>
            </a:r>
          </a:p>
          <a:p>
            <a:endParaRPr lang="de-DE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6286520"/>
            <a:ext cx="18112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(Source: Own  illustration)</a:t>
            </a:r>
            <a:endParaRPr lang="en-US" sz="1200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2214546" y="3214686"/>
            <a:ext cx="4429156" cy="158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points relative to the frontier and break-even line</a:t>
            </a:r>
            <a:endParaRPr lang="en-US" dirty="0" smtClean="0"/>
          </a:p>
        </p:txBody>
      </p:sp>
      <p:sp>
        <p:nvSpPr>
          <p:cNvPr id="1946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“Keep it simple” approach:</a:t>
            </a:r>
          </a:p>
          <a:p>
            <a:pPr>
              <a:buFontTx/>
              <a:buNone/>
            </a:pPr>
            <a:r>
              <a:rPr lang="en-GB" sz="2000" dirty="0" smtClean="0"/>
              <a:t>	</a:t>
            </a:r>
          </a:p>
        </p:txBody>
      </p:sp>
      <p:sp>
        <p:nvSpPr>
          <p:cNvPr id="1946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Page  </a:t>
            </a:r>
            <a:fld id="{E2A12491-AEB7-4AB4-B053-CAFFFDE12423}" type="slidenum">
              <a:rPr lang="de-DE" smtClean="0"/>
              <a:pPr/>
              <a:t>6</a:t>
            </a:fld>
            <a:endParaRPr lang="de-DE" smtClean="0"/>
          </a:p>
        </p:txBody>
      </p:sp>
      <p:pic>
        <p:nvPicPr>
          <p:cNvPr id="7" name="Content Placeholder 5" descr="profitability curve2.e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85786" y="1785926"/>
            <a:ext cx="7659000" cy="37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5"/>
          <p:cNvSpPr>
            <a:spLocks noGrp="1" noChangeArrowheads="1"/>
          </p:cNvSpPr>
          <p:nvPr>
            <p:ph type="ftr" sz="quarter" idx="11"/>
          </p:nvPr>
        </p:nvSpPr>
        <p:spPr>
          <a:xfrm>
            <a:off x="214313" y="6597650"/>
            <a:ext cx="4662487" cy="260350"/>
          </a:xfrm>
          <a:noFill/>
        </p:spPr>
        <p:txBody>
          <a:bodyPr/>
          <a:lstStyle/>
          <a:p>
            <a:r>
              <a:rPr lang="de-DE" dirty="0" smtClean="0"/>
              <a:t>GAB </a:t>
            </a:r>
            <a:r>
              <a:rPr lang="de-DE" dirty="0" smtClean="0"/>
              <a:t>Meeting </a:t>
            </a:r>
            <a:r>
              <a:rPr lang="de-DE" dirty="0" smtClean="0"/>
              <a:t>Berlin </a:t>
            </a:r>
            <a:r>
              <a:rPr lang="de-DE" dirty="0" smtClean="0"/>
              <a:t>– </a:t>
            </a:r>
            <a:r>
              <a:rPr lang="de-DE" dirty="0" smtClean="0"/>
              <a:t>20</a:t>
            </a:r>
            <a:r>
              <a:rPr lang="de-DE" dirty="0" smtClean="0"/>
              <a:t>.06.2012 </a:t>
            </a:r>
            <a:r>
              <a:rPr lang="de-DE" dirty="0" smtClean="0"/>
              <a:t>– Branko Bubalo                                       </a:t>
            </a:r>
          </a:p>
          <a:p>
            <a:endParaRPr lang="de-DE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0" y="6286520"/>
            <a:ext cx="18112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(Source: Own  illustration)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Algorithm:</a:t>
            </a:r>
            <a:endParaRPr lang="en-US" dirty="0" smtClean="0"/>
          </a:p>
        </p:txBody>
      </p:sp>
      <p:sp>
        <p:nvSpPr>
          <p:cNvPr id="1946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sz="2000" dirty="0" smtClean="0"/>
              <a:t>	</a:t>
            </a:r>
          </a:p>
        </p:txBody>
      </p:sp>
      <p:sp>
        <p:nvSpPr>
          <p:cNvPr id="1946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Page  </a:t>
            </a:r>
            <a:fld id="{E2A12491-AEB7-4AB4-B053-CAFFFDE12423}" type="slidenum">
              <a:rPr lang="de-DE" smtClean="0"/>
              <a:pPr/>
              <a:t>7</a:t>
            </a:fld>
            <a:endParaRPr lang="de-DE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50824" y="1268413"/>
            <a:ext cx="8893175" cy="158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/>
              <a:t>= 1 to n 			# n = Number of airports in the sample.</a:t>
            </a:r>
            <a:endParaRPr lang="en-US" sz="2400" dirty="0"/>
          </a:p>
          <a:p>
            <a:pPr lvl="0"/>
            <a:r>
              <a:rPr lang="en-US" sz="2400" dirty="0" err="1"/>
              <a:t>PAX</a:t>
            </a:r>
            <a:r>
              <a:rPr lang="en-US" sz="2400" baseline="-25000" dirty="0" err="1"/>
              <a:t>i</a:t>
            </a:r>
            <a:r>
              <a:rPr lang="en-US" sz="2400" dirty="0"/>
              <a:t> &lt; PAX</a:t>
            </a:r>
            <a:r>
              <a:rPr lang="en-US" sz="2400" baseline="-25000" dirty="0"/>
              <a:t>i+1</a:t>
            </a:r>
            <a:r>
              <a:rPr lang="en-US" sz="2400" dirty="0"/>
              <a:t> &lt; … &lt; </a:t>
            </a:r>
            <a:r>
              <a:rPr lang="en-US" sz="2400" dirty="0" err="1"/>
              <a:t>PAX</a:t>
            </a:r>
            <a:r>
              <a:rPr lang="en-US" sz="2400" baseline="-25000" dirty="0" err="1"/>
              <a:t>n</a:t>
            </a:r>
            <a:r>
              <a:rPr lang="en-US" sz="2400" dirty="0"/>
              <a:t> 	# Sort PAX column in ascending order.</a:t>
            </a:r>
          </a:p>
          <a:p>
            <a:pPr lvl="0"/>
            <a:r>
              <a:rPr lang="en-US" sz="2400" dirty="0" err="1"/>
              <a:t>Envelope</a:t>
            </a:r>
            <a:r>
              <a:rPr lang="en-US" sz="2400" baseline="-25000" dirty="0" err="1"/>
              <a:t>i</a:t>
            </a:r>
            <a:r>
              <a:rPr lang="en-US" sz="2400" baseline="-25000" dirty="0"/>
              <a:t> </a:t>
            </a:r>
            <a:r>
              <a:rPr lang="en-US" sz="2400" dirty="0"/>
              <a:t>= EBIT per </a:t>
            </a:r>
            <a:r>
              <a:rPr lang="en-US" sz="2400" dirty="0" err="1"/>
              <a:t>PAX</a:t>
            </a:r>
            <a:r>
              <a:rPr lang="en-US" sz="2400" baseline="-25000" dirty="0" err="1"/>
              <a:t>i</a:t>
            </a:r>
            <a:r>
              <a:rPr lang="en-US" sz="2400" dirty="0"/>
              <a:t>	# </a:t>
            </a:r>
            <a:r>
              <a:rPr lang="en-US" sz="2400" dirty="0" smtClean="0"/>
              <a:t>Initialize with first </a:t>
            </a:r>
            <a:r>
              <a:rPr lang="en-US" sz="2400" dirty="0"/>
              <a:t>data </a:t>
            </a:r>
            <a:r>
              <a:rPr lang="en-US" sz="2400" dirty="0" smtClean="0"/>
              <a:t>point in </a:t>
            </a:r>
            <a:r>
              <a:rPr lang="en-US" sz="2400" dirty="0"/>
              <a:t>‘</a:t>
            </a:r>
            <a:r>
              <a:rPr lang="en-US" sz="2400" dirty="0" smtClean="0"/>
              <a:t>EBIT</a:t>
            </a:r>
            <a:endParaRPr lang="en-US" sz="2400" dirty="0"/>
          </a:p>
          <a:p>
            <a:r>
              <a:rPr lang="en-US" sz="2400" dirty="0" smtClean="0"/>
              <a:t>				# per PAX’; </a:t>
            </a:r>
            <a:r>
              <a:rPr lang="en-US" sz="2400" dirty="0" err="1"/>
              <a:t>i</a:t>
            </a:r>
            <a:r>
              <a:rPr lang="en-US" sz="2400" dirty="0"/>
              <a:t> = 1.</a:t>
            </a:r>
          </a:p>
          <a:p>
            <a:pPr lvl="0"/>
            <a:r>
              <a:rPr lang="en-US" sz="2400" dirty="0"/>
              <a:t>For </a:t>
            </a:r>
            <a:r>
              <a:rPr lang="en-US" sz="2400" dirty="0" err="1"/>
              <a:t>i</a:t>
            </a:r>
            <a:r>
              <a:rPr lang="en-US" sz="2400" dirty="0"/>
              <a:t> to n </a:t>
            </a:r>
            <a:r>
              <a:rPr lang="de-DE" sz="2400" dirty="0"/>
              <a:t>≥</a:t>
            </a:r>
            <a:r>
              <a:rPr lang="en-US" sz="2400" dirty="0"/>
              <a:t> 2, 			# From the second entry onwards, </a:t>
            </a:r>
            <a:r>
              <a:rPr lang="en-US" sz="2400" dirty="0" smtClean="0"/>
              <a:t>the</a:t>
            </a:r>
            <a:endParaRPr lang="en-US" sz="2400" dirty="0"/>
          </a:p>
          <a:p>
            <a:r>
              <a:rPr lang="en-US" sz="2400" dirty="0"/>
              <a:t>Envelope</a:t>
            </a:r>
            <a:r>
              <a:rPr lang="en-US" sz="2400" baseline="-25000" dirty="0"/>
              <a:t>i+1</a:t>
            </a:r>
            <a:r>
              <a:rPr lang="en-US" sz="2400" dirty="0"/>
              <a:t> = 			# </a:t>
            </a:r>
            <a:r>
              <a:rPr lang="en-US" sz="2400" dirty="0" smtClean="0"/>
              <a:t>new entry is compared</a:t>
            </a:r>
            <a:r>
              <a:rPr lang="en-US" sz="2400" dirty="0"/>
              <a:t>, if larger </a:t>
            </a:r>
            <a:r>
              <a:rPr lang="en-US" sz="2400" dirty="0" smtClean="0"/>
              <a:t>than</a:t>
            </a:r>
            <a:endParaRPr lang="en-US" sz="2400" dirty="0"/>
          </a:p>
          <a:p>
            <a:r>
              <a:rPr lang="en-US" sz="2400" dirty="0" smtClean="0"/>
              <a:t>				# last Benchmark. If yes, it is </a:t>
            </a:r>
            <a:r>
              <a:rPr lang="en-US" sz="2400" dirty="0"/>
              <a:t>set as new </a:t>
            </a:r>
            <a:r>
              <a:rPr lang="en-US" sz="2400" dirty="0" smtClean="0"/>
              <a:t>				#‘</a:t>
            </a:r>
            <a:r>
              <a:rPr lang="en-US" sz="2400" dirty="0"/>
              <a:t>EBIT per PAX’ </a:t>
            </a:r>
            <a:r>
              <a:rPr lang="en-US" sz="2400" dirty="0" smtClean="0"/>
              <a:t>Benchmark (Envelope).</a:t>
            </a:r>
            <a:endParaRPr lang="en-US" sz="2400" dirty="0"/>
          </a:p>
          <a:p>
            <a:r>
              <a:rPr lang="en-GB" sz="2400" dirty="0" smtClean="0"/>
              <a:t>Loop:</a:t>
            </a:r>
            <a:endParaRPr lang="en-US" sz="2400" dirty="0" smtClean="0"/>
          </a:p>
          <a:p>
            <a:r>
              <a:rPr lang="en-US" sz="2400" dirty="0" smtClean="0"/>
              <a:t>If </a:t>
            </a:r>
            <a:r>
              <a:rPr lang="en-US" sz="2400" dirty="0"/>
              <a:t>	EBIT per PAX</a:t>
            </a:r>
            <a:r>
              <a:rPr lang="en-US" sz="2400" baseline="-25000" dirty="0"/>
              <a:t>i+1 </a:t>
            </a:r>
            <a:r>
              <a:rPr lang="en-US" sz="2400" dirty="0"/>
              <a:t>&gt; </a:t>
            </a:r>
            <a:r>
              <a:rPr lang="en-US" sz="2400" dirty="0" err="1"/>
              <a:t>Envelope</a:t>
            </a:r>
            <a:r>
              <a:rPr lang="en-US" sz="2400" baseline="-25000" dirty="0" err="1"/>
              <a:t>i</a:t>
            </a:r>
            <a:endParaRPr lang="en-US" sz="2400" dirty="0"/>
          </a:p>
          <a:p>
            <a:r>
              <a:rPr lang="en-US" sz="2400" dirty="0"/>
              <a:t>Then 	EBIT per PAX</a:t>
            </a:r>
            <a:r>
              <a:rPr lang="en-US" sz="2400" baseline="-25000" dirty="0"/>
              <a:t>i+1</a:t>
            </a:r>
            <a:endParaRPr lang="en-US" sz="2400" dirty="0"/>
          </a:p>
          <a:p>
            <a:r>
              <a:rPr lang="en-US" sz="2400" dirty="0"/>
              <a:t>Else	</a:t>
            </a:r>
            <a:r>
              <a:rPr lang="en-US" sz="2400" dirty="0" err="1" smtClean="0"/>
              <a:t>Envelope</a:t>
            </a:r>
            <a:r>
              <a:rPr lang="en-US" sz="2400" baseline="-25000" dirty="0" err="1" smtClean="0"/>
              <a:t>i</a:t>
            </a: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35"/>
          <p:cNvSpPr>
            <a:spLocks noGrp="1" noChangeArrowheads="1"/>
          </p:cNvSpPr>
          <p:nvPr>
            <p:ph type="ftr" sz="quarter" idx="11"/>
          </p:nvPr>
        </p:nvSpPr>
        <p:spPr>
          <a:xfrm>
            <a:off x="214313" y="6597650"/>
            <a:ext cx="4662487" cy="260350"/>
          </a:xfrm>
          <a:noFill/>
        </p:spPr>
        <p:txBody>
          <a:bodyPr/>
          <a:lstStyle/>
          <a:p>
            <a:r>
              <a:rPr lang="de-DE" dirty="0" smtClean="0"/>
              <a:t>GAB </a:t>
            </a:r>
            <a:r>
              <a:rPr lang="de-DE" dirty="0" smtClean="0"/>
              <a:t>Meeting </a:t>
            </a:r>
            <a:r>
              <a:rPr lang="de-DE" dirty="0" smtClean="0"/>
              <a:t>Berlin </a:t>
            </a:r>
            <a:r>
              <a:rPr lang="de-DE" dirty="0" smtClean="0"/>
              <a:t>– </a:t>
            </a:r>
            <a:r>
              <a:rPr lang="de-DE" dirty="0" smtClean="0"/>
              <a:t>20</a:t>
            </a:r>
            <a:r>
              <a:rPr lang="de-DE" dirty="0" smtClean="0"/>
              <a:t>.06.2012 </a:t>
            </a:r>
            <a:r>
              <a:rPr lang="de-DE" dirty="0" smtClean="0"/>
              <a:t>– Branko Bubalo                                       </a:t>
            </a:r>
          </a:p>
          <a:p>
            <a:endParaRPr lang="de-DE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0" y="6286520"/>
            <a:ext cx="18112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(Source: Own  illustration)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Application of the Profitability Envelope on the dataset</a:t>
            </a:r>
            <a:endParaRPr lang="en-US" dirty="0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000" dirty="0" smtClean="0"/>
          </a:p>
          <a:p>
            <a:endParaRPr lang="en-GB" sz="2000" dirty="0" smtClean="0"/>
          </a:p>
          <a:p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Page  </a:t>
            </a:r>
            <a:fld id="{31AA76A4-7D74-48E0-992D-0C10130B0644}" type="slidenum">
              <a:rPr lang="de-DE" smtClean="0"/>
              <a:pPr/>
              <a:t>8</a:t>
            </a:fld>
            <a:endParaRPr lang="de-DE" smtClean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214422"/>
            <a:ext cx="7734322" cy="506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 bwMode="auto">
          <a:xfrm>
            <a:off x="2928926" y="2071678"/>
            <a:ext cx="785818" cy="714380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Calibri" pitchFamily="34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992" y="3000372"/>
            <a:ext cx="127009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Break-Even Point</a:t>
            </a:r>
            <a:endParaRPr lang="en-US" sz="1200" b="1" dirty="0"/>
          </a:p>
        </p:txBody>
      </p:sp>
      <p:sp>
        <p:nvSpPr>
          <p:cNvPr id="10" name="Rectangle 35"/>
          <p:cNvSpPr>
            <a:spLocks noGrp="1" noChangeArrowheads="1"/>
          </p:cNvSpPr>
          <p:nvPr>
            <p:ph type="ftr" sz="quarter" idx="11"/>
          </p:nvPr>
        </p:nvSpPr>
        <p:spPr>
          <a:xfrm>
            <a:off x="214313" y="6597650"/>
            <a:ext cx="4662487" cy="260350"/>
          </a:xfrm>
          <a:noFill/>
        </p:spPr>
        <p:txBody>
          <a:bodyPr/>
          <a:lstStyle/>
          <a:p>
            <a:r>
              <a:rPr lang="de-DE" dirty="0" smtClean="0"/>
              <a:t>GAB </a:t>
            </a:r>
            <a:r>
              <a:rPr lang="de-DE" dirty="0" smtClean="0"/>
              <a:t>Meeting </a:t>
            </a:r>
            <a:r>
              <a:rPr lang="de-DE" dirty="0" smtClean="0"/>
              <a:t>Berlin </a:t>
            </a:r>
            <a:r>
              <a:rPr lang="de-DE" dirty="0" smtClean="0"/>
              <a:t>– </a:t>
            </a:r>
            <a:r>
              <a:rPr lang="de-DE" dirty="0" smtClean="0"/>
              <a:t>20</a:t>
            </a:r>
            <a:r>
              <a:rPr lang="de-DE" dirty="0" smtClean="0"/>
              <a:t>.06.2012 </a:t>
            </a:r>
            <a:r>
              <a:rPr lang="de-DE" dirty="0" smtClean="0"/>
              <a:t>– Branko Bubalo                                       </a:t>
            </a:r>
          </a:p>
          <a:p>
            <a:endParaRPr lang="de-DE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0" y="6286520"/>
            <a:ext cx="18112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(Source: Own  illustration)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Profitability Envelope by year (even years 2002-2010)</a:t>
            </a:r>
            <a:endParaRPr lang="en-US" dirty="0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000" dirty="0" smtClean="0"/>
          </a:p>
          <a:p>
            <a:endParaRPr lang="en-GB" sz="2000" dirty="0" smtClean="0"/>
          </a:p>
          <a:p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Page  </a:t>
            </a:r>
            <a:fld id="{31AA76A4-7D74-48E0-992D-0C10130B0644}" type="slidenum">
              <a:rPr lang="de-DE" smtClean="0"/>
              <a:pPr/>
              <a:t>9</a:t>
            </a:fld>
            <a:endParaRPr lang="de-DE" smtClean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285860"/>
            <a:ext cx="7940558" cy="5199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 bwMode="auto">
          <a:xfrm rot="5400000">
            <a:off x="963984" y="4820850"/>
            <a:ext cx="2072496" cy="1588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rot="5400000" flipH="1" flipV="1">
            <a:off x="6965173" y="2464587"/>
            <a:ext cx="357190" cy="1588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3357554" y="2357430"/>
            <a:ext cx="918376" cy="873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ectangle 35"/>
          <p:cNvSpPr>
            <a:spLocks noGrp="1" noChangeArrowheads="1"/>
          </p:cNvSpPr>
          <p:nvPr>
            <p:ph type="ftr" sz="quarter" idx="11"/>
          </p:nvPr>
        </p:nvSpPr>
        <p:spPr>
          <a:xfrm>
            <a:off x="214313" y="6597650"/>
            <a:ext cx="4662487" cy="260350"/>
          </a:xfrm>
          <a:noFill/>
        </p:spPr>
        <p:txBody>
          <a:bodyPr/>
          <a:lstStyle/>
          <a:p>
            <a:r>
              <a:rPr lang="de-DE" dirty="0" smtClean="0"/>
              <a:t>GAB </a:t>
            </a:r>
            <a:r>
              <a:rPr lang="de-DE" dirty="0" smtClean="0"/>
              <a:t>Meeting </a:t>
            </a:r>
            <a:r>
              <a:rPr lang="de-DE" dirty="0" smtClean="0"/>
              <a:t>Berlin </a:t>
            </a:r>
            <a:r>
              <a:rPr lang="de-DE" dirty="0" smtClean="0"/>
              <a:t>– </a:t>
            </a:r>
            <a:r>
              <a:rPr lang="de-DE" dirty="0" smtClean="0"/>
              <a:t>20</a:t>
            </a:r>
            <a:r>
              <a:rPr lang="de-DE" dirty="0" smtClean="0"/>
              <a:t>.06.2012 </a:t>
            </a:r>
            <a:r>
              <a:rPr lang="de-DE" dirty="0" smtClean="0"/>
              <a:t>– Branko Bubalo                                       </a:t>
            </a:r>
          </a:p>
          <a:p>
            <a:endParaRPr lang="de-DE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0" y="6286520"/>
            <a:ext cx="181120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200" dirty="0" smtClean="0"/>
              <a:t>(Source: Own  illustration)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20241</TotalTime>
  <Words>598</Words>
  <Application>Microsoft Office PowerPoint</Application>
  <PresentationFormat>On-screen Show (4:3)</PresentationFormat>
  <Paragraphs>118</Paragraphs>
  <Slides>12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Standarddesign</vt:lpstr>
      <vt:lpstr>Benchmarking selected European Airports by their Profitability Envelope – a Break-Even Analysis</vt:lpstr>
      <vt:lpstr>Contents</vt:lpstr>
      <vt:lpstr>Introduction</vt:lpstr>
      <vt:lpstr>Data: Total Costs and Revenues (log scale) and EBIT</vt:lpstr>
      <vt:lpstr>Animation of Ebit and Ebit per PAX over time in Norway</vt:lpstr>
      <vt:lpstr>Data points relative to the frontier and break-even line</vt:lpstr>
      <vt:lpstr>Algorithm:</vt:lpstr>
      <vt:lpstr>Application of the Profitability Envelope on the dataset</vt:lpstr>
      <vt:lpstr>Profitability Envelope by year (even years 2002-2010)</vt:lpstr>
      <vt:lpstr>Break Even analysis</vt:lpstr>
      <vt:lpstr>Conclusions</vt:lpstr>
      <vt:lpstr>Slide 12</vt:lpstr>
    </vt:vector>
  </TitlesOfParts>
  <Company>Thomas Cook AG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Benchmarking selected European Airports by their Profitability Envelope – a Break-Even Analysis</dc:title>
  <dc:creator>Branko Bubalo</dc:creator>
  <cp:lastModifiedBy>Branko Bubalo</cp:lastModifiedBy>
  <cp:revision>137</cp:revision>
  <dcterms:created xsi:type="dcterms:W3CDTF">2008-10-09T05:32:53Z</dcterms:created>
  <dcterms:modified xsi:type="dcterms:W3CDTF">2012-06-20T06:21:34Z</dcterms:modified>
</cp:coreProperties>
</file>