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4" r:id="rId2"/>
    <p:sldId id="294" r:id="rId3"/>
    <p:sldId id="288" r:id="rId4"/>
    <p:sldId id="290" r:id="rId5"/>
    <p:sldId id="266" r:id="rId6"/>
    <p:sldId id="287" r:id="rId7"/>
    <p:sldId id="296" r:id="rId8"/>
    <p:sldId id="291" r:id="rId9"/>
    <p:sldId id="295" r:id="rId10"/>
    <p:sldId id="292" r:id="rId11"/>
    <p:sldId id="282" r:id="rId12"/>
  </p:sldIdLst>
  <p:sldSz cx="9144000" cy="6858000" type="screen4x3"/>
  <p:notesSz cx="6797675" cy="9872663"/>
  <p:defaultTextStyle>
    <a:defPPr>
      <a:defRPr lang="de-DE"/>
    </a:defPPr>
    <a:lvl1pPr algn="l" rtl="0" fontAlgn="base">
      <a:spcBef>
        <a:spcPct val="0"/>
      </a:spcBef>
      <a:spcAft>
        <a:spcPct val="0"/>
      </a:spcAft>
      <a:defRPr sz="1000" kern="1200">
        <a:solidFill>
          <a:srgbClr val="000066"/>
        </a:solidFill>
        <a:latin typeface="Calibri" pitchFamily="34" charset="0"/>
        <a:ea typeface="+mn-ea"/>
        <a:cs typeface="Arial" charset="0"/>
      </a:defRPr>
    </a:lvl1pPr>
    <a:lvl2pPr marL="457200" algn="l" rtl="0" fontAlgn="base">
      <a:spcBef>
        <a:spcPct val="0"/>
      </a:spcBef>
      <a:spcAft>
        <a:spcPct val="0"/>
      </a:spcAft>
      <a:defRPr sz="1000" kern="1200">
        <a:solidFill>
          <a:srgbClr val="000066"/>
        </a:solidFill>
        <a:latin typeface="Calibri" pitchFamily="34" charset="0"/>
        <a:ea typeface="+mn-ea"/>
        <a:cs typeface="Arial" charset="0"/>
      </a:defRPr>
    </a:lvl2pPr>
    <a:lvl3pPr marL="914400" algn="l" rtl="0" fontAlgn="base">
      <a:spcBef>
        <a:spcPct val="0"/>
      </a:spcBef>
      <a:spcAft>
        <a:spcPct val="0"/>
      </a:spcAft>
      <a:defRPr sz="1000" kern="1200">
        <a:solidFill>
          <a:srgbClr val="000066"/>
        </a:solidFill>
        <a:latin typeface="Calibri" pitchFamily="34" charset="0"/>
        <a:ea typeface="+mn-ea"/>
        <a:cs typeface="Arial" charset="0"/>
      </a:defRPr>
    </a:lvl3pPr>
    <a:lvl4pPr marL="1371600" algn="l" rtl="0" fontAlgn="base">
      <a:spcBef>
        <a:spcPct val="0"/>
      </a:spcBef>
      <a:spcAft>
        <a:spcPct val="0"/>
      </a:spcAft>
      <a:defRPr sz="1000" kern="1200">
        <a:solidFill>
          <a:srgbClr val="000066"/>
        </a:solidFill>
        <a:latin typeface="Calibri" pitchFamily="34" charset="0"/>
        <a:ea typeface="+mn-ea"/>
        <a:cs typeface="Arial" charset="0"/>
      </a:defRPr>
    </a:lvl4pPr>
    <a:lvl5pPr marL="1828800" algn="l" rtl="0" fontAlgn="base">
      <a:spcBef>
        <a:spcPct val="0"/>
      </a:spcBef>
      <a:spcAft>
        <a:spcPct val="0"/>
      </a:spcAft>
      <a:defRPr sz="1000" kern="1200">
        <a:solidFill>
          <a:srgbClr val="000066"/>
        </a:solidFill>
        <a:latin typeface="Calibri" pitchFamily="34" charset="0"/>
        <a:ea typeface="+mn-ea"/>
        <a:cs typeface="Arial" charset="0"/>
      </a:defRPr>
    </a:lvl5pPr>
    <a:lvl6pPr marL="2286000" algn="l" defTabSz="914400" rtl="0" eaLnBrk="1" latinLnBrk="0" hangingPunct="1">
      <a:defRPr sz="1000" kern="1200">
        <a:solidFill>
          <a:srgbClr val="000066"/>
        </a:solidFill>
        <a:latin typeface="Calibri" pitchFamily="34" charset="0"/>
        <a:ea typeface="+mn-ea"/>
        <a:cs typeface="Arial" charset="0"/>
      </a:defRPr>
    </a:lvl6pPr>
    <a:lvl7pPr marL="2743200" algn="l" defTabSz="914400" rtl="0" eaLnBrk="1" latinLnBrk="0" hangingPunct="1">
      <a:defRPr sz="1000" kern="1200">
        <a:solidFill>
          <a:srgbClr val="000066"/>
        </a:solidFill>
        <a:latin typeface="Calibri" pitchFamily="34" charset="0"/>
        <a:ea typeface="+mn-ea"/>
        <a:cs typeface="Arial" charset="0"/>
      </a:defRPr>
    </a:lvl7pPr>
    <a:lvl8pPr marL="3200400" algn="l" defTabSz="914400" rtl="0" eaLnBrk="1" latinLnBrk="0" hangingPunct="1">
      <a:defRPr sz="1000" kern="1200">
        <a:solidFill>
          <a:srgbClr val="000066"/>
        </a:solidFill>
        <a:latin typeface="Calibri" pitchFamily="34" charset="0"/>
        <a:ea typeface="+mn-ea"/>
        <a:cs typeface="Arial" charset="0"/>
      </a:defRPr>
    </a:lvl8pPr>
    <a:lvl9pPr marL="3657600" algn="l" defTabSz="914400" rtl="0" eaLnBrk="1" latinLnBrk="0" hangingPunct="1">
      <a:defRPr sz="1000" kern="1200">
        <a:solidFill>
          <a:srgbClr val="000066"/>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9966"/>
    <a:srgbClr val="FF0000"/>
    <a:srgbClr val="00FF00"/>
    <a:srgbClr val="800000"/>
    <a:srgbClr val="333333"/>
    <a:srgbClr val="FF3300"/>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309" autoAdjust="0"/>
    <p:restoredTop sz="90801" autoAdjust="0"/>
  </p:normalViewPr>
  <p:slideViewPr>
    <p:cSldViewPr>
      <p:cViewPr varScale="1">
        <p:scale>
          <a:sx n="70" d="100"/>
          <a:sy n="70" d="100"/>
        </p:scale>
        <p:origin x="-9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de-DE"/>
          </a:p>
        </p:txBody>
      </p:sp>
      <p:sp>
        <p:nvSpPr>
          <p:cNvPr id="67587" name="Rectangle 3"/>
          <p:cNvSpPr>
            <a:spLocks noGrp="1" noChangeArrowheads="1"/>
          </p:cNvSpPr>
          <p:nvPr>
            <p:ph type="dt" sz="quarter"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de-DE"/>
          </a:p>
        </p:txBody>
      </p:sp>
      <p:sp>
        <p:nvSpPr>
          <p:cNvPr id="67588" name="Rectangle 4"/>
          <p:cNvSpPr>
            <a:spLocks noGrp="1" noChangeArrowheads="1"/>
          </p:cNvSpPr>
          <p:nvPr>
            <p:ph type="ftr" sz="quarter" idx="2"/>
          </p:nvPr>
        </p:nvSpPr>
        <p:spPr bwMode="auto">
          <a:xfrm>
            <a:off x="0" y="9377363"/>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de-DE"/>
          </a:p>
        </p:txBody>
      </p:sp>
      <p:sp>
        <p:nvSpPr>
          <p:cNvPr id="67589" name="Rectangle 5"/>
          <p:cNvSpPr>
            <a:spLocks noGrp="1" noChangeArrowheads="1"/>
          </p:cNvSpPr>
          <p:nvPr>
            <p:ph type="sldNum" sz="quarter" idx="3"/>
          </p:nvPr>
        </p:nvSpPr>
        <p:spPr bwMode="auto">
          <a:xfrm>
            <a:off x="3849688" y="9377363"/>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D6087DAD-2829-41E7-B091-13D94E078522}"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de-DE"/>
          </a:p>
        </p:txBody>
      </p:sp>
      <p:sp>
        <p:nvSpPr>
          <p:cNvPr id="9219"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de-DE"/>
          </a:p>
        </p:txBody>
      </p:sp>
      <p:sp>
        <p:nvSpPr>
          <p:cNvPr id="36868"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79450" y="4689475"/>
            <a:ext cx="5438775"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Click to edit Master text styles</a:t>
            </a:r>
          </a:p>
          <a:p>
            <a:pPr lvl="1"/>
            <a:r>
              <a:rPr lang="de-DE" noProof="0" smtClean="0"/>
              <a:t>Second level</a:t>
            </a:r>
          </a:p>
          <a:p>
            <a:pPr lvl="2"/>
            <a:r>
              <a:rPr lang="de-DE" noProof="0" smtClean="0"/>
              <a:t>Third level</a:t>
            </a:r>
          </a:p>
          <a:p>
            <a:pPr lvl="3"/>
            <a:r>
              <a:rPr lang="de-DE" noProof="0" smtClean="0"/>
              <a:t>Fourth level</a:t>
            </a:r>
          </a:p>
          <a:p>
            <a:pPr lvl="4"/>
            <a:r>
              <a:rPr lang="de-DE" noProof="0" smtClean="0"/>
              <a:t>Fifth level</a:t>
            </a:r>
          </a:p>
        </p:txBody>
      </p:sp>
      <p:sp>
        <p:nvSpPr>
          <p:cNvPr id="9222" name="Rectangle 6"/>
          <p:cNvSpPr>
            <a:spLocks noGrp="1" noChangeArrowheads="1"/>
          </p:cNvSpPr>
          <p:nvPr>
            <p:ph type="ftr" sz="quarter" idx="4"/>
          </p:nvPr>
        </p:nvSpPr>
        <p:spPr bwMode="auto">
          <a:xfrm>
            <a:off x="0" y="9377363"/>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de-DE"/>
          </a:p>
        </p:txBody>
      </p:sp>
      <p:sp>
        <p:nvSpPr>
          <p:cNvPr id="9223" name="Rectangle 7"/>
          <p:cNvSpPr>
            <a:spLocks noGrp="1" noChangeArrowheads="1"/>
          </p:cNvSpPr>
          <p:nvPr>
            <p:ph type="sldNum" sz="quarter" idx="5"/>
          </p:nvPr>
        </p:nvSpPr>
        <p:spPr bwMode="auto">
          <a:xfrm>
            <a:off x="3849688" y="9377363"/>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579AF0E7-DE81-479D-AAFC-6F19D01B9C6E}"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EDAD50A-387B-4700-839B-DAECF8FAA013}" type="slidenum">
              <a:rPr lang="de-DE" smtClean="0"/>
              <a:pPr/>
              <a:t>1</a:t>
            </a:fld>
            <a:endParaRPr lang="de-DE"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Alternative measures EBIT, EBITDA, EBT, ROE, ROI etc.</a:t>
            </a:r>
          </a:p>
          <a:p>
            <a:r>
              <a:rPr lang="en-GB" dirty="0" smtClean="0"/>
              <a:t>PAX has been used because of clarity. Share of cargo on WLU is minimal (avg. &lt;5%). Difficulties with incomparable cargo data.</a:t>
            </a:r>
            <a:endParaRPr lang="en-US" dirty="0"/>
          </a:p>
        </p:txBody>
      </p:sp>
      <p:sp>
        <p:nvSpPr>
          <p:cNvPr id="4" name="Slide Number Placeholder 3"/>
          <p:cNvSpPr>
            <a:spLocks noGrp="1"/>
          </p:cNvSpPr>
          <p:nvPr>
            <p:ph type="sldNum" sz="quarter" idx="10"/>
          </p:nvPr>
        </p:nvSpPr>
        <p:spPr/>
        <p:txBody>
          <a:bodyPr/>
          <a:lstStyle/>
          <a:p>
            <a:pPr>
              <a:defRPr/>
            </a:pPr>
            <a:fld id="{579AF0E7-DE81-479D-AAFC-6F19D01B9C6E}" type="slidenum">
              <a:rPr lang="de-DE" smtClean="0"/>
              <a:pPr>
                <a:defRPr/>
              </a:pPr>
              <a:t>3</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Key factor for success is the right balance or adjustment of cost and revenue structure.</a:t>
            </a:r>
          </a:p>
          <a:p>
            <a:r>
              <a:rPr lang="en-GB" dirty="0" smtClean="0"/>
              <a:t>Nice correlations.</a:t>
            </a:r>
          </a:p>
          <a:p>
            <a:r>
              <a:rPr lang="en-GB" dirty="0" smtClean="0"/>
              <a:t>Two Break Even points: </a:t>
            </a:r>
          </a:p>
          <a:p>
            <a:pPr marL="228600" indent="-228600">
              <a:buAutoNum type="arabicPeriod"/>
            </a:pPr>
            <a:r>
              <a:rPr lang="en-GB" dirty="0" smtClean="0"/>
              <a:t>Total Costs – Total Revenues (EBITDA) = 0</a:t>
            </a:r>
          </a:p>
          <a:p>
            <a:pPr marL="228600" indent="-228600">
              <a:buAutoNum type="arabicPeriod"/>
            </a:pPr>
            <a:r>
              <a:rPr lang="en-GB" dirty="0" smtClean="0"/>
              <a:t>EBIT = 0</a:t>
            </a:r>
          </a:p>
          <a:p>
            <a:endParaRPr lang="en-US" dirty="0"/>
          </a:p>
        </p:txBody>
      </p:sp>
      <p:sp>
        <p:nvSpPr>
          <p:cNvPr id="4" name="Slide Number Placeholder 3"/>
          <p:cNvSpPr>
            <a:spLocks noGrp="1"/>
          </p:cNvSpPr>
          <p:nvPr>
            <p:ph type="sldNum" sz="quarter" idx="10"/>
          </p:nvPr>
        </p:nvSpPr>
        <p:spPr/>
        <p:txBody>
          <a:bodyPr/>
          <a:lstStyle/>
          <a:p>
            <a:pPr>
              <a:defRPr/>
            </a:pPr>
            <a:fld id="{579AF0E7-DE81-479D-AAFC-6F19D01B9C6E}" type="slidenum">
              <a:rPr lang="de-DE" smtClean="0"/>
              <a:pPr>
                <a:defRPr/>
              </a:pPr>
              <a:t>4</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79AF0E7-DE81-479D-AAFC-6F19D01B9C6E}" type="slidenum">
              <a:rPr lang="de-DE" smtClean="0"/>
              <a:pPr>
                <a:defRPr/>
              </a:pPr>
              <a:t>6</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Trend is obvious, but unable to find according best fitting function.</a:t>
            </a:r>
          </a:p>
          <a:p>
            <a:r>
              <a:rPr lang="en-GB" dirty="0" smtClean="0"/>
              <a:t>Application of Algorithm</a:t>
            </a:r>
            <a:r>
              <a:rPr lang="en-GB" baseline="0" dirty="0" smtClean="0"/>
              <a:t> to draw maximum profitability frontier.</a:t>
            </a:r>
            <a:endParaRPr lang="en-US" dirty="0"/>
          </a:p>
        </p:txBody>
      </p:sp>
      <p:sp>
        <p:nvSpPr>
          <p:cNvPr id="4" name="Slide Number Placeholder 3"/>
          <p:cNvSpPr>
            <a:spLocks noGrp="1"/>
          </p:cNvSpPr>
          <p:nvPr>
            <p:ph type="sldNum" sz="quarter" idx="10"/>
          </p:nvPr>
        </p:nvSpPr>
        <p:spPr/>
        <p:txBody>
          <a:bodyPr/>
          <a:lstStyle/>
          <a:p>
            <a:pPr>
              <a:defRPr/>
            </a:pPr>
            <a:fld id="{579AF0E7-DE81-479D-AAFC-6F19D01B9C6E}" type="slidenum">
              <a:rPr lang="de-DE" smtClean="0"/>
              <a:pPr>
                <a:defRPr/>
              </a:pPr>
              <a:t>8</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Three columns:</a:t>
            </a:r>
          </a:p>
          <a:p>
            <a:pPr marL="228600" indent="-228600">
              <a:buAutoNum type="arabicPeriod"/>
            </a:pPr>
            <a:r>
              <a:rPr lang="en-GB" baseline="0" dirty="0" smtClean="0"/>
              <a:t>EBIT per PAX</a:t>
            </a:r>
          </a:p>
          <a:p>
            <a:pPr marL="228600" indent="-228600">
              <a:buAutoNum type="arabicPeriod"/>
            </a:pPr>
            <a:r>
              <a:rPr lang="en-GB" baseline="0" dirty="0" smtClean="0"/>
              <a:t>PAX</a:t>
            </a:r>
          </a:p>
          <a:p>
            <a:pPr marL="228600" indent="-228600">
              <a:buAutoNum type="arabicPeriod"/>
            </a:pPr>
            <a:r>
              <a:rPr lang="en-GB" baseline="0" dirty="0" smtClean="0"/>
              <a:t>Envelope</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579AF0E7-DE81-479D-AAFC-6F19D01B9C6E}" type="slidenum">
              <a:rPr lang="de-DE" smtClean="0"/>
              <a:pPr>
                <a:defRPr/>
              </a:pPr>
              <a:t>9</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Shift of curve:</a:t>
            </a:r>
          </a:p>
          <a:p>
            <a:pPr marL="228600" indent="-228600">
              <a:buAutoNum type="arabicPeriod"/>
            </a:pPr>
            <a:r>
              <a:rPr lang="en-GB" dirty="0" smtClean="0"/>
              <a:t>Lower end (small airports) shifts downwards</a:t>
            </a:r>
          </a:p>
          <a:p>
            <a:pPr marL="228600" indent="-228600">
              <a:buAutoNum type="arabicPeriod"/>
            </a:pPr>
            <a:r>
              <a:rPr lang="en-GB" dirty="0" smtClean="0"/>
              <a:t>Break-even point shifts right</a:t>
            </a:r>
          </a:p>
          <a:p>
            <a:pPr marL="228600" indent="-228600">
              <a:buAutoNum type="arabicPeriod"/>
            </a:pPr>
            <a:r>
              <a:rPr lang="en-GB" dirty="0" smtClean="0"/>
              <a:t>Upper end</a:t>
            </a:r>
            <a:r>
              <a:rPr lang="en-GB" baseline="0" dirty="0" smtClean="0"/>
              <a:t> (</a:t>
            </a:r>
            <a:r>
              <a:rPr lang="en-GB" baseline="0" smtClean="0"/>
              <a:t>large airports) shifts upwards.</a:t>
            </a:r>
            <a:endParaRPr lang="en-US" dirty="0"/>
          </a:p>
        </p:txBody>
      </p:sp>
      <p:sp>
        <p:nvSpPr>
          <p:cNvPr id="4" name="Slide Number Placeholder 3"/>
          <p:cNvSpPr>
            <a:spLocks noGrp="1"/>
          </p:cNvSpPr>
          <p:nvPr>
            <p:ph type="sldNum" sz="quarter" idx="10"/>
          </p:nvPr>
        </p:nvSpPr>
        <p:spPr/>
        <p:txBody>
          <a:bodyPr/>
          <a:lstStyle/>
          <a:p>
            <a:pPr>
              <a:defRPr/>
            </a:pPr>
            <a:fld id="{579AF0E7-DE81-479D-AAFC-6F19D01B9C6E}" type="slidenum">
              <a:rPr lang="de-DE" smtClean="0"/>
              <a:pPr>
                <a:defRPr/>
              </a:pPr>
              <a:t>10</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mailto:info@gap-projekt.de" TargetMode="External"/><Relationship Id="rId3" Type="http://schemas.openxmlformats.org/officeDocument/2006/relationships/image" Target="../media/image3.jpeg"/><Relationship Id="rId7" Type="http://schemas.openxmlformats.org/officeDocument/2006/relationships/hyperlink" Target="http://www.gap-projekt.de/" TargetMode="External"/><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a:spLocks noChangeArrowheads="1"/>
          </p:cNvSpPr>
          <p:nvPr userDrawn="1"/>
        </p:nvSpPr>
        <p:spPr bwMode="auto">
          <a:xfrm rot="10800000">
            <a:off x="0" y="6597650"/>
            <a:ext cx="9144000" cy="260350"/>
          </a:xfrm>
          <a:prstGeom prst="rect">
            <a:avLst/>
          </a:prstGeom>
          <a:gradFill rotWithShape="1">
            <a:gsLst>
              <a:gs pos="0">
                <a:srgbClr val="00CCFF"/>
              </a:gs>
              <a:gs pos="100000">
                <a:srgbClr val="FFFFFF"/>
              </a:gs>
            </a:gsLst>
            <a:lin ang="0" scaled="1"/>
          </a:gradFill>
          <a:ln w="3175">
            <a:solidFill>
              <a:srgbClr val="333333"/>
            </a:solidFill>
            <a:miter lim="800000"/>
            <a:headEnd/>
            <a:tailEnd/>
          </a:ln>
          <a:effectLst/>
        </p:spPr>
        <p:txBody>
          <a:bodyPr rot="10800000" wrap="none" anchor="b"/>
          <a:lstStyle/>
          <a:p>
            <a:pPr algn="r">
              <a:defRPr/>
            </a:pPr>
            <a:endParaRPr lang="en-US">
              <a:solidFill>
                <a:srgbClr val="333333"/>
              </a:solidFill>
            </a:endParaRPr>
          </a:p>
        </p:txBody>
      </p:sp>
      <p:sp>
        <p:nvSpPr>
          <p:cNvPr id="5" name="Rectangle 7"/>
          <p:cNvSpPr>
            <a:spLocks noChangeArrowheads="1"/>
          </p:cNvSpPr>
          <p:nvPr userDrawn="1"/>
        </p:nvSpPr>
        <p:spPr bwMode="auto">
          <a:xfrm>
            <a:off x="7583488" y="4005263"/>
            <a:ext cx="1512887" cy="2520950"/>
          </a:xfrm>
          <a:prstGeom prst="rect">
            <a:avLst/>
          </a:prstGeom>
          <a:noFill/>
          <a:ln w="12700">
            <a:solidFill>
              <a:srgbClr val="333333"/>
            </a:solidFill>
            <a:miter lim="800000"/>
            <a:headEnd/>
            <a:tailEnd/>
          </a:ln>
          <a:effectLst/>
        </p:spPr>
        <p:txBody>
          <a:bodyPr wrap="none" anchor="ctr"/>
          <a:lstStyle/>
          <a:p>
            <a:pPr>
              <a:defRPr/>
            </a:pPr>
            <a:endParaRPr lang="en-US"/>
          </a:p>
        </p:txBody>
      </p:sp>
      <p:pic>
        <p:nvPicPr>
          <p:cNvPr id="6" name="Picture 9" descr="hochschule bremen"/>
          <p:cNvPicPr>
            <a:picLocks noChangeAspect="1" noChangeArrowheads="1"/>
          </p:cNvPicPr>
          <p:nvPr userDrawn="1"/>
        </p:nvPicPr>
        <p:blipFill>
          <a:blip r:embed="rId2"/>
          <a:srcRect/>
          <a:stretch>
            <a:fillRect/>
          </a:stretch>
        </p:blipFill>
        <p:spPr bwMode="auto">
          <a:xfrm>
            <a:off x="7667625" y="4292600"/>
            <a:ext cx="1258888" cy="436563"/>
          </a:xfrm>
          <a:prstGeom prst="rect">
            <a:avLst/>
          </a:prstGeom>
          <a:noFill/>
          <a:ln w="9525">
            <a:noFill/>
            <a:miter lim="800000"/>
            <a:headEnd/>
            <a:tailEnd/>
          </a:ln>
        </p:spPr>
      </p:pic>
      <p:pic>
        <p:nvPicPr>
          <p:cNvPr id="7" name="Picture 10" descr="Bad Honnef"/>
          <p:cNvPicPr>
            <a:picLocks noChangeAspect="1" noChangeArrowheads="1"/>
          </p:cNvPicPr>
          <p:nvPr userDrawn="1"/>
        </p:nvPicPr>
        <p:blipFill>
          <a:blip r:embed="rId3"/>
          <a:srcRect/>
          <a:stretch>
            <a:fillRect/>
          </a:stretch>
        </p:blipFill>
        <p:spPr bwMode="auto">
          <a:xfrm>
            <a:off x="7629525" y="4797425"/>
            <a:ext cx="1370013" cy="576263"/>
          </a:xfrm>
          <a:prstGeom prst="rect">
            <a:avLst/>
          </a:prstGeom>
          <a:noFill/>
          <a:ln w="9525">
            <a:noFill/>
            <a:miter lim="800000"/>
            <a:headEnd/>
            <a:tailEnd/>
          </a:ln>
        </p:spPr>
      </p:pic>
      <p:pic>
        <p:nvPicPr>
          <p:cNvPr id="8" name="Picture 11" descr="fhw_logo"/>
          <p:cNvPicPr>
            <a:picLocks noChangeAspect="1" noChangeArrowheads="1"/>
          </p:cNvPicPr>
          <p:nvPr userDrawn="1"/>
        </p:nvPicPr>
        <p:blipFill>
          <a:blip r:embed="rId4"/>
          <a:srcRect/>
          <a:stretch>
            <a:fillRect/>
          </a:stretch>
        </p:blipFill>
        <p:spPr bwMode="auto">
          <a:xfrm>
            <a:off x="7629525" y="5445125"/>
            <a:ext cx="1403350" cy="373063"/>
          </a:xfrm>
          <a:prstGeom prst="rect">
            <a:avLst/>
          </a:prstGeom>
          <a:noFill/>
          <a:ln w="9525">
            <a:noFill/>
            <a:miter lim="800000"/>
            <a:headEnd/>
            <a:tailEnd/>
          </a:ln>
        </p:spPr>
      </p:pic>
      <p:pic>
        <p:nvPicPr>
          <p:cNvPr id="9" name="Picture 12" descr="BMBF_Logo_DEU"/>
          <p:cNvPicPr>
            <a:picLocks noChangeAspect="1" noChangeArrowheads="1"/>
          </p:cNvPicPr>
          <p:nvPr userDrawn="1"/>
        </p:nvPicPr>
        <p:blipFill>
          <a:blip r:embed="rId5"/>
          <a:srcRect/>
          <a:stretch>
            <a:fillRect/>
          </a:stretch>
        </p:blipFill>
        <p:spPr bwMode="auto">
          <a:xfrm>
            <a:off x="7651750" y="6021388"/>
            <a:ext cx="1403350" cy="439737"/>
          </a:xfrm>
          <a:prstGeom prst="rect">
            <a:avLst/>
          </a:prstGeom>
          <a:noFill/>
          <a:ln w="9525">
            <a:noFill/>
            <a:miter lim="800000"/>
            <a:headEnd/>
            <a:tailEnd/>
          </a:ln>
        </p:spPr>
      </p:pic>
      <p:sp>
        <p:nvSpPr>
          <p:cNvPr id="10" name="Rectangle 13"/>
          <p:cNvSpPr>
            <a:spLocks noChangeArrowheads="1"/>
          </p:cNvSpPr>
          <p:nvPr userDrawn="1"/>
        </p:nvSpPr>
        <p:spPr bwMode="auto">
          <a:xfrm>
            <a:off x="0" y="476250"/>
            <a:ext cx="9144000" cy="431800"/>
          </a:xfrm>
          <a:prstGeom prst="rect">
            <a:avLst/>
          </a:prstGeom>
          <a:gradFill rotWithShape="1">
            <a:gsLst>
              <a:gs pos="0">
                <a:srgbClr val="00CCFF"/>
              </a:gs>
              <a:gs pos="100000">
                <a:srgbClr val="FFFFFF"/>
              </a:gs>
            </a:gsLst>
            <a:lin ang="0" scaled="1"/>
          </a:gradFill>
          <a:ln w="9525">
            <a:noFill/>
            <a:miter lim="800000"/>
            <a:headEnd/>
            <a:tailEnd/>
          </a:ln>
          <a:effectLst/>
        </p:spPr>
        <p:txBody>
          <a:bodyPr wrap="none" anchor="ctr"/>
          <a:lstStyle/>
          <a:p>
            <a:pPr>
              <a:defRPr/>
            </a:pPr>
            <a:endParaRPr lang="en-US" sz="1600" b="1"/>
          </a:p>
        </p:txBody>
      </p:sp>
      <p:pic>
        <p:nvPicPr>
          <p:cNvPr id="11" name="Picture 14" descr="logo01_gap_blau_kl"/>
          <p:cNvPicPr>
            <a:picLocks noChangeAspect="1" noChangeArrowheads="1"/>
          </p:cNvPicPr>
          <p:nvPr userDrawn="1"/>
        </p:nvPicPr>
        <p:blipFill>
          <a:blip r:embed="rId6"/>
          <a:srcRect/>
          <a:stretch>
            <a:fillRect/>
          </a:stretch>
        </p:blipFill>
        <p:spPr bwMode="auto">
          <a:xfrm>
            <a:off x="7448550" y="0"/>
            <a:ext cx="1619250" cy="539750"/>
          </a:xfrm>
          <a:prstGeom prst="rect">
            <a:avLst/>
          </a:prstGeom>
          <a:solidFill>
            <a:schemeClr val="accent1">
              <a:alpha val="0"/>
            </a:schemeClr>
          </a:solidFill>
          <a:ln w="9525">
            <a:noFill/>
            <a:miter lim="800000"/>
            <a:headEnd/>
            <a:tailEnd/>
          </a:ln>
        </p:spPr>
      </p:pic>
      <p:sp>
        <p:nvSpPr>
          <p:cNvPr id="12" name="Rectangle 15"/>
          <p:cNvSpPr>
            <a:spLocks noChangeArrowheads="1"/>
          </p:cNvSpPr>
          <p:nvPr userDrawn="1"/>
        </p:nvSpPr>
        <p:spPr bwMode="auto">
          <a:xfrm>
            <a:off x="0" y="6308725"/>
            <a:ext cx="9144000" cy="549275"/>
          </a:xfrm>
          <a:prstGeom prst="rect">
            <a:avLst/>
          </a:prstGeom>
          <a:noFill/>
          <a:ln w="9525">
            <a:noFill/>
            <a:miter lim="800000"/>
            <a:headEnd/>
            <a:tailEnd/>
          </a:ln>
          <a:effectLst/>
        </p:spPr>
        <p:txBody>
          <a:bodyPr wrap="none" anchor="ctr"/>
          <a:lstStyle/>
          <a:p>
            <a:pPr>
              <a:defRPr/>
            </a:pPr>
            <a:endParaRPr lang="en-US"/>
          </a:p>
        </p:txBody>
      </p:sp>
      <p:sp>
        <p:nvSpPr>
          <p:cNvPr id="13" name="Text Box 16"/>
          <p:cNvSpPr txBox="1">
            <a:spLocks noChangeArrowheads="1"/>
          </p:cNvSpPr>
          <p:nvPr userDrawn="1"/>
        </p:nvSpPr>
        <p:spPr bwMode="auto">
          <a:xfrm>
            <a:off x="6948488" y="476250"/>
            <a:ext cx="2195512" cy="549275"/>
          </a:xfrm>
          <a:prstGeom prst="rect">
            <a:avLst/>
          </a:prstGeom>
          <a:noFill/>
          <a:ln w="9525">
            <a:noFill/>
            <a:miter lim="800000"/>
            <a:headEnd/>
            <a:tailEnd/>
          </a:ln>
          <a:effectLst/>
        </p:spPr>
        <p:txBody>
          <a:bodyPr>
            <a:spAutoFit/>
          </a:bodyPr>
          <a:lstStyle/>
          <a:p>
            <a:pPr algn="r">
              <a:defRPr/>
            </a:pPr>
            <a:r>
              <a:rPr lang="de-DE">
                <a:solidFill>
                  <a:srgbClr val="333333"/>
                </a:solidFill>
                <a:latin typeface="Arial" charset="0"/>
              </a:rPr>
              <a:t>Internet: </a:t>
            </a:r>
            <a:r>
              <a:rPr lang="de-DE">
                <a:solidFill>
                  <a:srgbClr val="333333"/>
                </a:solidFill>
                <a:latin typeface="Arial" charset="0"/>
                <a:hlinkClick r:id="rId7"/>
              </a:rPr>
              <a:t>www.gap-projekt.de</a:t>
            </a:r>
            <a:endParaRPr lang="de-DE">
              <a:solidFill>
                <a:srgbClr val="333333"/>
              </a:solidFill>
              <a:latin typeface="Arial" charset="0"/>
            </a:endParaRPr>
          </a:p>
          <a:p>
            <a:pPr algn="r">
              <a:defRPr/>
            </a:pPr>
            <a:r>
              <a:rPr lang="de-DE">
                <a:solidFill>
                  <a:srgbClr val="333333"/>
                </a:solidFill>
                <a:latin typeface="Arial" charset="0"/>
              </a:rPr>
              <a:t>Contact:  </a:t>
            </a:r>
            <a:r>
              <a:rPr lang="de-DE">
                <a:solidFill>
                  <a:srgbClr val="333333"/>
                </a:solidFill>
                <a:latin typeface="Arial" charset="0"/>
                <a:hlinkClick r:id="rId8"/>
              </a:rPr>
              <a:t>info@gap-projekt.de</a:t>
            </a:r>
            <a:endParaRPr lang="de-DE">
              <a:solidFill>
                <a:srgbClr val="333333"/>
              </a:solidFill>
              <a:latin typeface="Arial" charset="0"/>
            </a:endParaRPr>
          </a:p>
          <a:p>
            <a:pPr algn="r">
              <a:defRPr/>
            </a:pPr>
            <a:endParaRPr lang="de-DE">
              <a:solidFill>
                <a:srgbClr val="333333"/>
              </a:solidFill>
            </a:endParaRPr>
          </a:p>
        </p:txBody>
      </p:sp>
      <p:sp>
        <p:nvSpPr>
          <p:cNvPr id="14" name="Text Box 17"/>
          <p:cNvSpPr txBox="1">
            <a:spLocks noChangeArrowheads="1"/>
          </p:cNvSpPr>
          <p:nvPr userDrawn="1"/>
        </p:nvSpPr>
        <p:spPr bwMode="auto">
          <a:xfrm>
            <a:off x="0" y="165100"/>
            <a:ext cx="3203575" cy="671513"/>
          </a:xfrm>
          <a:prstGeom prst="rect">
            <a:avLst/>
          </a:prstGeom>
          <a:noFill/>
          <a:ln w="9525">
            <a:noFill/>
            <a:miter lim="800000"/>
            <a:headEnd/>
            <a:tailEnd/>
          </a:ln>
          <a:effectLst/>
        </p:spPr>
        <p:txBody>
          <a:bodyPr>
            <a:spAutoFit/>
          </a:bodyPr>
          <a:lstStyle/>
          <a:p>
            <a:pPr algn="ctr">
              <a:defRPr/>
            </a:pPr>
            <a:r>
              <a:rPr lang="de-DE" sz="1700" b="1">
                <a:latin typeface="Arial" charset="0"/>
              </a:rPr>
              <a:t>GERMAN</a:t>
            </a:r>
            <a:r>
              <a:rPr lang="de-DE" sz="1700" b="1">
                <a:solidFill>
                  <a:schemeClr val="tx1"/>
                </a:solidFill>
                <a:latin typeface="Arial" charset="0"/>
              </a:rPr>
              <a:t> </a:t>
            </a:r>
            <a:r>
              <a:rPr lang="de-DE" sz="1700" b="1">
                <a:solidFill>
                  <a:srgbClr val="FF3300"/>
                </a:solidFill>
                <a:latin typeface="Arial" charset="0"/>
              </a:rPr>
              <a:t>AIRPORT</a:t>
            </a:r>
            <a:r>
              <a:rPr lang="de-DE" sz="1800" b="1">
                <a:solidFill>
                  <a:srgbClr val="FF3300"/>
                </a:solidFill>
                <a:latin typeface="Arial" charset="0"/>
              </a:rPr>
              <a:t/>
            </a:r>
            <a:br>
              <a:rPr lang="de-DE" sz="1800" b="1">
                <a:solidFill>
                  <a:srgbClr val="FF3300"/>
                </a:solidFill>
                <a:latin typeface="Arial" charset="0"/>
              </a:rPr>
            </a:br>
            <a:r>
              <a:rPr lang="de-DE" sz="2100" b="1">
                <a:solidFill>
                  <a:srgbClr val="FF3300"/>
                </a:solidFill>
              </a:rPr>
              <a:t>	</a:t>
            </a:r>
            <a:r>
              <a:rPr lang="de-DE" sz="1900" b="1">
                <a:latin typeface="Arial" charset="0"/>
              </a:rPr>
              <a:t>PERFORMANCE</a:t>
            </a:r>
          </a:p>
        </p:txBody>
      </p:sp>
      <p:sp>
        <p:nvSpPr>
          <p:cNvPr id="15" name="Line 18"/>
          <p:cNvSpPr>
            <a:spLocks noChangeShapeType="1"/>
          </p:cNvSpPr>
          <p:nvPr userDrawn="1"/>
        </p:nvSpPr>
        <p:spPr bwMode="auto">
          <a:xfrm>
            <a:off x="7308850" y="549275"/>
            <a:ext cx="0" cy="287338"/>
          </a:xfrm>
          <a:prstGeom prst="line">
            <a:avLst/>
          </a:prstGeom>
          <a:noFill/>
          <a:ln w="12700">
            <a:solidFill>
              <a:srgbClr val="333333"/>
            </a:solidFill>
            <a:round/>
            <a:headEnd/>
            <a:tailEnd/>
          </a:ln>
          <a:effectLst/>
        </p:spPr>
        <p:txBody>
          <a:bodyPr/>
          <a:lstStyle/>
          <a:p>
            <a:pPr>
              <a:defRPr/>
            </a:pPr>
            <a:endParaRPr lang="en-US"/>
          </a:p>
        </p:txBody>
      </p:sp>
      <p:sp>
        <p:nvSpPr>
          <p:cNvPr id="16" name="Text Box 19"/>
          <p:cNvSpPr txBox="1">
            <a:spLocks noChangeArrowheads="1"/>
          </p:cNvSpPr>
          <p:nvPr userDrawn="1"/>
        </p:nvSpPr>
        <p:spPr bwMode="auto">
          <a:xfrm>
            <a:off x="3348038" y="161925"/>
            <a:ext cx="3455987" cy="655638"/>
          </a:xfrm>
          <a:prstGeom prst="rect">
            <a:avLst/>
          </a:prstGeom>
          <a:noFill/>
          <a:ln w="9525">
            <a:noFill/>
            <a:miter lim="800000"/>
            <a:headEnd/>
            <a:tailEnd/>
          </a:ln>
          <a:effectLst/>
        </p:spPr>
        <p:txBody>
          <a:bodyPr>
            <a:spAutoFit/>
          </a:bodyPr>
          <a:lstStyle/>
          <a:p>
            <a:pPr algn="ctr">
              <a:defRPr/>
            </a:pPr>
            <a:r>
              <a:rPr lang="de-DE" sz="1700" b="1">
                <a:latin typeface="Arial" charset="0"/>
              </a:rPr>
              <a:t>GERMAN</a:t>
            </a:r>
            <a:r>
              <a:rPr lang="de-DE" sz="1700" b="1">
                <a:solidFill>
                  <a:schemeClr val="tx1"/>
                </a:solidFill>
                <a:latin typeface="Arial" charset="0"/>
              </a:rPr>
              <a:t> </a:t>
            </a:r>
            <a:r>
              <a:rPr lang="de-DE" sz="1700" b="1">
                <a:solidFill>
                  <a:srgbClr val="FF3300"/>
                </a:solidFill>
                <a:latin typeface="Arial" charset="0"/>
              </a:rPr>
              <a:t>AVIATION</a:t>
            </a:r>
            <a:br>
              <a:rPr lang="de-DE" sz="1700" b="1">
                <a:solidFill>
                  <a:srgbClr val="FF3300"/>
                </a:solidFill>
                <a:latin typeface="Arial" charset="0"/>
              </a:rPr>
            </a:br>
            <a:r>
              <a:rPr lang="de-DE" sz="2000" b="1">
                <a:solidFill>
                  <a:srgbClr val="FF3300"/>
                </a:solidFill>
              </a:rPr>
              <a:t>	</a:t>
            </a:r>
            <a:r>
              <a:rPr lang="de-DE" sz="1900" b="1">
                <a:latin typeface="Arial" charset="0"/>
              </a:rPr>
              <a:t>BENCHMARKING</a:t>
            </a:r>
          </a:p>
        </p:txBody>
      </p:sp>
      <p:sp>
        <p:nvSpPr>
          <p:cNvPr id="17" name="Line 20"/>
          <p:cNvSpPr>
            <a:spLocks noChangeShapeType="1"/>
          </p:cNvSpPr>
          <p:nvPr userDrawn="1"/>
        </p:nvSpPr>
        <p:spPr bwMode="auto">
          <a:xfrm>
            <a:off x="3276600" y="261938"/>
            <a:ext cx="0" cy="503237"/>
          </a:xfrm>
          <a:prstGeom prst="line">
            <a:avLst/>
          </a:prstGeom>
          <a:noFill/>
          <a:ln w="25400">
            <a:solidFill>
              <a:srgbClr val="000066"/>
            </a:solidFill>
            <a:round/>
            <a:headEnd/>
            <a:tailEnd/>
          </a:ln>
          <a:effectLst/>
        </p:spPr>
        <p:txBody>
          <a:bodyPr/>
          <a:lstStyle/>
          <a:p>
            <a:pPr>
              <a:defRPr/>
            </a:pPr>
            <a:endParaRPr lang="en-US"/>
          </a:p>
        </p:txBody>
      </p:sp>
      <p:sp>
        <p:nvSpPr>
          <p:cNvPr id="18" name="Text Box 21"/>
          <p:cNvSpPr txBox="1">
            <a:spLocks noChangeArrowheads="1"/>
          </p:cNvSpPr>
          <p:nvPr userDrawn="1"/>
        </p:nvSpPr>
        <p:spPr bwMode="auto">
          <a:xfrm>
            <a:off x="7654925" y="4005263"/>
            <a:ext cx="1093788" cy="244475"/>
          </a:xfrm>
          <a:prstGeom prst="rect">
            <a:avLst/>
          </a:prstGeom>
          <a:noFill/>
          <a:ln w="9525">
            <a:noFill/>
            <a:miter lim="800000"/>
            <a:headEnd/>
            <a:tailEnd/>
          </a:ln>
          <a:effectLst/>
        </p:spPr>
        <p:txBody>
          <a:bodyPr wrap="none">
            <a:spAutoFit/>
          </a:bodyPr>
          <a:lstStyle/>
          <a:p>
            <a:pPr>
              <a:defRPr/>
            </a:pPr>
            <a:r>
              <a:rPr lang="de-DE" u="sng">
                <a:solidFill>
                  <a:srgbClr val="333333"/>
                </a:solidFill>
              </a:rPr>
              <a:t>partner/sponsor: </a:t>
            </a:r>
          </a:p>
        </p:txBody>
      </p:sp>
      <p:sp>
        <p:nvSpPr>
          <p:cNvPr id="19" name="Line 23"/>
          <p:cNvSpPr>
            <a:spLocks noChangeShapeType="1"/>
          </p:cNvSpPr>
          <p:nvPr userDrawn="1"/>
        </p:nvSpPr>
        <p:spPr bwMode="auto">
          <a:xfrm>
            <a:off x="0" y="908050"/>
            <a:ext cx="9144000" cy="0"/>
          </a:xfrm>
          <a:prstGeom prst="line">
            <a:avLst/>
          </a:prstGeom>
          <a:noFill/>
          <a:ln w="3175">
            <a:solidFill>
              <a:srgbClr val="333333"/>
            </a:solidFill>
            <a:round/>
            <a:headEnd/>
            <a:tailEnd/>
          </a:ln>
          <a:effectLst/>
        </p:spPr>
        <p:txBody>
          <a:bodyPr/>
          <a:lstStyle/>
          <a:p>
            <a:pPr>
              <a:defRPr/>
            </a:pPr>
            <a:endParaRPr lang="en-US"/>
          </a:p>
        </p:txBody>
      </p:sp>
      <p:sp>
        <p:nvSpPr>
          <p:cNvPr id="5122" name="Rectangle 2"/>
          <p:cNvSpPr>
            <a:spLocks noGrp="1" noChangeArrowheads="1"/>
          </p:cNvSpPr>
          <p:nvPr>
            <p:ph type="ctrTitle"/>
          </p:nvPr>
        </p:nvSpPr>
        <p:spPr>
          <a:xfrm>
            <a:off x="684213" y="1916113"/>
            <a:ext cx="7772400" cy="1470025"/>
          </a:xfrm>
        </p:spPr>
        <p:txBody>
          <a:bodyPr anchor="ctr"/>
          <a:lstStyle>
            <a:lvl1pPr>
              <a:defRPr sz="4000"/>
            </a:lvl1pPr>
          </a:lstStyle>
          <a:p>
            <a:r>
              <a:rPr lang="de-DE"/>
              <a:t>Click to edit Master title style</a:t>
            </a:r>
          </a:p>
        </p:txBody>
      </p:sp>
      <p:sp>
        <p:nvSpPr>
          <p:cNvPr id="5123" name="Rectangle 3"/>
          <p:cNvSpPr>
            <a:spLocks noGrp="1" noChangeArrowheads="1"/>
          </p:cNvSpPr>
          <p:nvPr>
            <p:ph type="subTitle" idx="1"/>
          </p:nvPr>
        </p:nvSpPr>
        <p:spPr>
          <a:xfrm>
            <a:off x="1187450" y="3886200"/>
            <a:ext cx="5905500" cy="1752600"/>
          </a:xfrm>
        </p:spPr>
        <p:txBody>
          <a:bodyPr/>
          <a:lstStyle>
            <a:lvl1pPr marL="0" indent="0" algn="ctr">
              <a:buFontTx/>
              <a:buNone/>
              <a:defRPr>
                <a:solidFill>
                  <a:srgbClr val="000066"/>
                </a:solidFill>
              </a:defRPr>
            </a:lvl1pPr>
          </a:lstStyle>
          <a:p>
            <a:r>
              <a:rPr lang="de-DE"/>
              <a:t>Click to edit Master subtitle style</a:t>
            </a:r>
          </a:p>
        </p:txBody>
      </p:sp>
      <p:sp>
        <p:nvSpPr>
          <p:cNvPr id="20" name="Rectangle 6"/>
          <p:cNvSpPr>
            <a:spLocks noGrp="1" noChangeArrowheads="1"/>
          </p:cNvSpPr>
          <p:nvPr>
            <p:ph type="sldNum" sz="quarter" idx="10"/>
          </p:nvPr>
        </p:nvSpPr>
        <p:spPr/>
        <p:txBody>
          <a:bodyPr/>
          <a:lstStyle>
            <a:lvl1pPr>
              <a:defRPr/>
            </a:lvl1pPr>
          </a:lstStyle>
          <a:p>
            <a:pPr>
              <a:defRPr/>
            </a:pPr>
            <a:r>
              <a:rPr lang="de-DE"/>
              <a:t>Page  </a:t>
            </a:r>
            <a:fld id="{F8EA51C2-4F4A-4CFF-B109-8C2BDA8FEAAD}" type="slidenum">
              <a:rPr lang="de-DE"/>
              <a:pPr>
                <a:defRPr/>
              </a:pPr>
              <a:t>‹#›</a:t>
            </a:fld>
            <a:endParaRPr lang="de-DE"/>
          </a:p>
        </p:txBody>
      </p:sp>
      <p:sp>
        <p:nvSpPr>
          <p:cNvPr id="21" name="Rectangle 5"/>
          <p:cNvSpPr>
            <a:spLocks noGrp="1" noChangeArrowheads="1"/>
          </p:cNvSpPr>
          <p:nvPr>
            <p:ph type="ftr" sz="quarter" idx="11"/>
          </p:nvPr>
        </p:nvSpPr>
        <p:spPr/>
        <p:txBody>
          <a:bodyPr/>
          <a:lstStyle>
            <a:lvl1pPr>
              <a:defRPr>
                <a:cs typeface="Arial" charset="0"/>
              </a:defRPr>
            </a:lvl1pPr>
          </a:lstStyle>
          <a:p>
            <a:pPr>
              <a:defRPr/>
            </a:pPr>
            <a:r>
              <a:rPr lang="de-DE"/>
              <a:t>GARS Workshop at ILA Berlin – 10.06.2010 – Branko Bubalo                                       </a:t>
            </a:r>
          </a:p>
          <a:p>
            <a:pPr>
              <a:defRPr/>
            </a:pPr>
            <a:endParaRPr lang="de-DE"/>
          </a:p>
          <a:p>
            <a:pPr>
              <a:defRPr/>
            </a:pP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4"/>
          <p:cNvSpPr>
            <a:spLocks noGrp="1" noChangeArrowheads="1"/>
          </p:cNvSpPr>
          <p:nvPr>
            <p:ph type="sldNum" sz="quarter" idx="10"/>
          </p:nvPr>
        </p:nvSpPr>
        <p:spPr/>
        <p:txBody>
          <a:bodyPr/>
          <a:lstStyle>
            <a:lvl1pPr>
              <a:defRPr/>
            </a:lvl1pPr>
          </a:lstStyle>
          <a:p>
            <a:pPr>
              <a:defRPr/>
            </a:pPr>
            <a:r>
              <a:rPr lang="de-DE"/>
              <a:t>Page  </a:t>
            </a:r>
            <a:fld id="{A5FA1FF3-5F7A-4A33-877B-D6C4AEFCF4E0}" type="slidenum">
              <a:rPr lang="de-DE"/>
              <a:pPr>
                <a:defRPr/>
              </a:pPr>
              <a:t>‹#›</a:t>
            </a:fld>
            <a:endParaRPr lang="de-DE"/>
          </a:p>
        </p:txBody>
      </p:sp>
      <p:sp>
        <p:nvSpPr>
          <p:cNvPr id="5"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417513"/>
            <a:ext cx="2160587" cy="5964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17513"/>
            <a:ext cx="6329363" cy="5964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4"/>
          <p:cNvSpPr>
            <a:spLocks noGrp="1" noChangeArrowheads="1"/>
          </p:cNvSpPr>
          <p:nvPr>
            <p:ph type="sldNum" sz="quarter" idx="10"/>
          </p:nvPr>
        </p:nvSpPr>
        <p:spPr/>
        <p:txBody>
          <a:bodyPr/>
          <a:lstStyle>
            <a:lvl1pPr>
              <a:defRPr/>
            </a:lvl1pPr>
          </a:lstStyle>
          <a:p>
            <a:pPr>
              <a:defRPr/>
            </a:pPr>
            <a:r>
              <a:rPr lang="de-DE"/>
              <a:t>Page  </a:t>
            </a:r>
            <a:fld id="{FFA88EB6-A02D-4904-B8C5-71A7A4E831CA}" type="slidenum">
              <a:rPr lang="de-DE"/>
              <a:pPr>
                <a:defRPr/>
              </a:pPr>
              <a:t>‹#›</a:t>
            </a:fld>
            <a:endParaRPr lang="de-DE"/>
          </a:p>
        </p:txBody>
      </p:sp>
      <p:sp>
        <p:nvSpPr>
          <p:cNvPr id="5"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9900" y="417513"/>
            <a:ext cx="8229600" cy="6477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268413"/>
            <a:ext cx="4244975"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68413"/>
            <a:ext cx="4244975"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4"/>
          <p:cNvSpPr>
            <a:spLocks noGrp="1" noChangeArrowheads="1"/>
          </p:cNvSpPr>
          <p:nvPr>
            <p:ph type="sldNum" sz="quarter" idx="10"/>
          </p:nvPr>
        </p:nvSpPr>
        <p:spPr/>
        <p:txBody>
          <a:bodyPr/>
          <a:lstStyle>
            <a:lvl1pPr>
              <a:defRPr/>
            </a:lvl1pPr>
          </a:lstStyle>
          <a:p>
            <a:pPr>
              <a:defRPr/>
            </a:pPr>
            <a:r>
              <a:rPr lang="de-DE"/>
              <a:t>Page  </a:t>
            </a:r>
            <a:fld id="{640F0676-3AF8-4ACF-9147-1EEDF30AFEDC}" type="slidenum">
              <a:rPr lang="de-DE"/>
              <a:pPr>
                <a:defRPr/>
              </a:pPr>
              <a:t>‹#›</a:t>
            </a:fld>
            <a:endParaRPr lang="de-DE"/>
          </a:p>
        </p:txBody>
      </p:sp>
      <p:sp>
        <p:nvSpPr>
          <p:cNvPr id="6"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4"/>
          <p:cNvSpPr>
            <a:spLocks noGrp="1" noChangeArrowheads="1"/>
          </p:cNvSpPr>
          <p:nvPr>
            <p:ph type="sldNum" sz="quarter" idx="10"/>
          </p:nvPr>
        </p:nvSpPr>
        <p:spPr/>
        <p:txBody>
          <a:bodyPr/>
          <a:lstStyle>
            <a:lvl1pPr>
              <a:defRPr/>
            </a:lvl1pPr>
          </a:lstStyle>
          <a:p>
            <a:pPr>
              <a:defRPr/>
            </a:pPr>
            <a:r>
              <a:rPr lang="de-DE"/>
              <a:t>Page  </a:t>
            </a:r>
            <a:fld id="{C752D95D-75AA-4F13-AFFE-97CFD17A937D}" type="slidenum">
              <a:rPr lang="de-DE"/>
              <a:pPr>
                <a:defRPr/>
              </a:pPr>
              <a:t>‹#›</a:t>
            </a:fld>
            <a:endParaRPr lang="de-DE"/>
          </a:p>
        </p:txBody>
      </p:sp>
      <p:sp>
        <p:nvSpPr>
          <p:cNvPr id="5" name="Rectangle 35"/>
          <p:cNvSpPr>
            <a:spLocks noGrp="1" noChangeArrowheads="1"/>
          </p:cNvSpPr>
          <p:nvPr>
            <p:ph type="ftr" sz="quarter" idx="11"/>
          </p:nvPr>
        </p:nvSpPr>
        <p:spPr/>
        <p:txBody>
          <a:bodyPr/>
          <a:lstStyle>
            <a:lvl1pPr>
              <a:defRPr/>
            </a:lvl1pPr>
          </a:lstStyle>
          <a:p>
            <a:pPr>
              <a:defRPr/>
            </a:pPr>
            <a:r>
              <a:rPr lang="de-DE"/>
              <a:t>GARS Workshop at ILA Berlin – 10.06.2010 – Branko Bubalo</a:t>
            </a:r>
            <a:endParaRPr lang="de-DE">
              <a:cs typeface="Arial"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4"/>
          <p:cNvSpPr>
            <a:spLocks noGrp="1" noChangeArrowheads="1"/>
          </p:cNvSpPr>
          <p:nvPr>
            <p:ph type="sldNum" sz="quarter" idx="10"/>
          </p:nvPr>
        </p:nvSpPr>
        <p:spPr/>
        <p:txBody>
          <a:bodyPr/>
          <a:lstStyle>
            <a:lvl1pPr>
              <a:defRPr/>
            </a:lvl1pPr>
          </a:lstStyle>
          <a:p>
            <a:pPr>
              <a:defRPr/>
            </a:pPr>
            <a:r>
              <a:rPr lang="de-DE"/>
              <a:t>Page  </a:t>
            </a:r>
            <a:fld id="{60A9895E-A91A-46A6-9712-2514786F9D1B}" type="slidenum">
              <a:rPr lang="de-DE"/>
              <a:pPr>
                <a:defRPr/>
              </a:pPr>
              <a:t>‹#›</a:t>
            </a:fld>
            <a:endParaRPr lang="de-DE"/>
          </a:p>
        </p:txBody>
      </p:sp>
      <p:sp>
        <p:nvSpPr>
          <p:cNvPr id="5"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268413"/>
            <a:ext cx="4244975" cy="5113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68413"/>
            <a:ext cx="4244975" cy="5113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4"/>
          <p:cNvSpPr>
            <a:spLocks noGrp="1" noChangeArrowheads="1"/>
          </p:cNvSpPr>
          <p:nvPr>
            <p:ph type="sldNum" sz="quarter" idx="10"/>
          </p:nvPr>
        </p:nvSpPr>
        <p:spPr/>
        <p:txBody>
          <a:bodyPr/>
          <a:lstStyle>
            <a:lvl1pPr>
              <a:defRPr/>
            </a:lvl1pPr>
          </a:lstStyle>
          <a:p>
            <a:pPr>
              <a:defRPr/>
            </a:pPr>
            <a:r>
              <a:rPr lang="de-DE"/>
              <a:t>Page  </a:t>
            </a:r>
            <a:fld id="{D5538CA0-82ED-45BD-8ED6-B270BE60C4DB}" type="slidenum">
              <a:rPr lang="de-DE"/>
              <a:pPr>
                <a:defRPr/>
              </a:pPr>
              <a:t>‹#›</a:t>
            </a:fld>
            <a:endParaRPr lang="de-DE"/>
          </a:p>
        </p:txBody>
      </p:sp>
      <p:sp>
        <p:nvSpPr>
          <p:cNvPr id="6"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4"/>
          <p:cNvSpPr>
            <a:spLocks noGrp="1" noChangeArrowheads="1"/>
          </p:cNvSpPr>
          <p:nvPr>
            <p:ph type="sldNum" sz="quarter" idx="10"/>
          </p:nvPr>
        </p:nvSpPr>
        <p:spPr/>
        <p:txBody>
          <a:bodyPr/>
          <a:lstStyle>
            <a:lvl1pPr>
              <a:defRPr/>
            </a:lvl1pPr>
          </a:lstStyle>
          <a:p>
            <a:pPr>
              <a:defRPr/>
            </a:pPr>
            <a:r>
              <a:rPr lang="de-DE"/>
              <a:t>Page  </a:t>
            </a:r>
            <a:fld id="{B4BCA65D-4970-4E8E-8B29-FE8D6F224D32}" type="slidenum">
              <a:rPr lang="de-DE"/>
              <a:pPr>
                <a:defRPr/>
              </a:pPr>
              <a:t>‹#›</a:t>
            </a:fld>
            <a:endParaRPr lang="de-DE"/>
          </a:p>
        </p:txBody>
      </p:sp>
      <p:sp>
        <p:nvSpPr>
          <p:cNvPr id="8"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4"/>
          <p:cNvSpPr>
            <a:spLocks noGrp="1" noChangeArrowheads="1"/>
          </p:cNvSpPr>
          <p:nvPr>
            <p:ph type="sldNum" sz="quarter" idx="10"/>
          </p:nvPr>
        </p:nvSpPr>
        <p:spPr/>
        <p:txBody>
          <a:bodyPr/>
          <a:lstStyle>
            <a:lvl1pPr>
              <a:defRPr/>
            </a:lvl1pPr>
          </a:lstStyle>
          <a:p>
            <a:pPr>
              <a:defRPr/>
            </a:pPr>
            <a:r>
              <a:rPr lang="de-DE"/>
              <a:t>Page  </a:t>
            </a:r>
            <a:fld id="{90A2F76A-5872-402E-80F7-444AAB9590F5}" type="slidenum">
              <a:rPr lang="de-DE"/>
              <a:pPr>
                <a:defRPr/>
              </a:pPr>
              <a:t>‹#›</a:t>
            </a:fld>
            <a:endParaRPr lang="de-DE"/>
          </a:p>
        </p:txBody>
      </p:sp>
      <p:sp>
        <p:nvSpPr>
          <p:cNvPr id="4"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4"/>
          <p:cNvSpPr>
            <a:spLocks noGrp="1" noChangeArrowheads="1"/>
          </p:cNvSpPr>
          <p:nvPr>
            <p:ph type="sldNum" sz="quarter" idx="10"/>
          </p:nvPr>
        </p:nvSpPr>
        <p:spPr/>
        <p:txBody>
          <a:bodyPr/>
          <a:lstStyle>
            <a:lvl1pPr>
              <a:defRPr/>
            </a:lvl1pPr>
          </a:lstStyle>
          <a:p>
            <a:pPr>
              <a:defRPr/>
            </a:pPr>
            <a:r>
              <a:rPr lang="de-DE"/>
              <a:t>Page  </a:t>
            </a:r>
            <a:fld id="{A12D87B3-FD39-404F-8DDA-67EBCB0604A2}" type="slidenum">
              <a:rPr lang="de-DE"/>
              <a:pPr>
                <a:defRPr/>
              </a:pPr>
              <a:t>‹#›</a:t>
            </a:fld>
            <a:endParaRPr lang="de-DE"/>
          </a:p>
        </p:txBody>
      </p:sp>
      <p:sp>
        <p:nvSpPr>
          <p:cNvPr id="3"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4"/>
          <p:cNvSpPr>
            <a:spLocks noGrp="1" noChangeArrowheads="1"/>
          </p:cNvSpPr>
          <p:nvPr>
            <p:ph type="sldNum" sz="quarter" idx="10"/>
          </p:nvPr>
        </p:nvSpPr>
        <p:spPr/>
        <p:txBody>
          <a:bodyPr/>
          <a:lstStyle>
            <a:lvl1pPr>
              <a:defRPr/>
            </a:lvl1pPr>
          </a:lstStyle>
          <a:p>
            <a:pPr>
              <a:defRPr/>
            </a:pPr>
            <a:r>
              <a:rPr lang="de-DE"/>
              <a:t>Page  </a:t>
            </a:r>
            <a:fld id="{5AF8418E-A61C-4AE9-B884-4D329950349D}" type="slidenum">
              <a:rPr lang="de-DE"/>
              <a:pPr>
                <a:defRPr/>
              </a:pPr>
              <a:t>‹#›</a:t>
            </a:fld>
            <a:endParaRPr lang="de-DE"/>
          </a:p>
        </p:txBody>
      </p:sp>
      <p:sp>
        <p:nvSpPr>
          <p:cNvPr id="6"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4"/>
          <p:cNvSpPr>
            <a:spLocks noGrp="1" noChangeArrowheads="1"/>
          </p:cNvSpPr>
          <p:nvPr>
            <p:ph type="sldNum" sz="quarter" idx="10"/>
          </p:nvPr>
        </p:nvSpPr>
        <p:spPr/>
        <p:txBody>
          <a:bodyPr/>
          <a:lstStyle>
            <a:lvl1pPr>
              <a:defRPr/>
            </a:lvl1pPr>
          </a:lstStyle>
          <a:p>
            <a:pPr>
              <a:defRPr/>
            </a:pPr>
            <a:r>
              <a:rPr lang="de-DE"/>
              <a:t>Page  </a:t>
            </a:r>
            <a:fld id="{41CB04FA-73E5-4255-BF5C-5E7928E19F17}" type="slidenum">
              <a:rPr lang="de-DE"/>
              <a:pPr>
                <a:defRPr/>
              </a:pPr>
              <a:t>‹#›</a:t>
            </a:fld>
            <a:endParaRPr lang="de-DE"/>
          </a:p>
        </p:txBody>
      </p:sp>
      <p:sp>
        <p:nvSpPr>
          <p:cNvPr id="6" name="Rectangle 35"/>
          <p:cNvSpPr>
            <a:spLocks noGrp="1" noChangeArrowheads="1"/>
          </p:cNvSpPr>
          <p:nvPr>
            <p:ph type="ftr" sz="quarter" idx="11"/>
          </p:nvPr>
        </p:nvSpPr>
        <p:spPr/>
        <p:txBody>
          <a:bodyPr/>
          <a:lstStyle>
            <a:lvl1pPr>
              <a:defRPr>
                <a:cs typeface="Arial" charset="0"/>
              </a:defRPr>
            </a:lvl1pPr>
          </a:lstStyle>
          <a:p>
            <a:pPr>
              <a:defRPr/>
            </a:pP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 name="Rectangle 24"/>
          <p:cNvSpPr>
            <a:spLocks noChangeArrowheads="1"/>
          </p:cNvSpPr>
          <p:nvPr/>
        </p:nvSpPr>
        <p:spPr bwMode="auto">
          <a:xfrm rot="10800000">
            <a:off x="0" y="6597650"/>
            <a:ext cx="9144000" cy="260350"/>
          </a:xfrm>
          <a:prstGeom prst="rect">
            <a:avLst/>
          </a:prstGeom>
          <a:gradFill rotWithShape="1">
            <a:gsLst>
              <a:gs pos="0">
                <a:srgbClr val="00CCFF"/>
              </a:gs>
              <a:gs pos="100000">
                <a:srgbClr val="FFFFFF"/>
              </a:gs>
            </a:gsLst>
            <a:lin ang="0" scaled="1"/>
          </a:gradFill>
          <a:ln w="3175">
            <a:solidFill>
              <a:srgbClr val="333333"/>
            </a:solidFill>
            <a:miter lim="800000"/>
            <a:headEnd/>
            <a:tailEnd/>
          </a:ln>
          <a:effectLst/>
        </p:spPr>
        <p:txBody>
          <a:bodyPr rot="10800000" wrap="none" anchor="b"/>
          <a:lstStyle/>
          <a:p>
            <a:pPr algn="r">
              <a:defRPr/>
            </a:pPr>
            <a:endParaRPr lang="en-US">
              <a:solidFill>
                <a:srgbClr val="333333"/>
              </a:solidFill>
            </a:endParaRPr>
          </a:p>
        </p:txBody>
      </p:sp>
      <p:sp>
        <p:nvSpPr>
          <p:cNvPr id="2051" name="Rectangle 2"/>
          <p:cNvSpPr>
            <a:spLocks noGrp="1" noChangeArrowheads="1"/>
          </p:cNvSpPr>
          <p:nvPr>
            <p:ph type="title"/>
          </p:nvPr>
        </p:nvSpPr>
        <p:spPr bwMode="auto">
          <a:xfrm>
            <a:off x="469900" y="417513"/>
            <a:ext cx="8229600" cy="6477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de-DE" smtClean="0"/>
              <a:t>Titelmasterformat durch Klicken bearbeiten</a:t>
            </a:r>
          </a:p>
        </p:txBody>
      </p:sp>
      <p:sp>
        <p:nvSpPr>
          <p:cNvPr id="2052" name="Rectangle 3"/>
          <p:cNvSpPr>
            <a:spLocks noGrp="1" noChangeArrowheads="1"/>
          </p:cNvSpPr>
          <p:nvPr>
            <p:ph type="body" idx="1"/>
          </p:nvPr>
        </p:nvSpPr>
        <p:spPr bwMode="auto">
          <a:xfrm>
            <a:off x="250825" y="1268413"/>
            <a:ext cx="8642350" cy="5113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49" name="Rectangle 25"/>
          <p:cNvSpPr>
            <a:spLocks noChangeArrowheads="1"/>
          </p:cNvSpPr>
          <p:nvPr/>
        </p:nvSpPr>
        <p:spPr bwMode="auto">
          <a:xfrm>
            <a:off x="0" y="0"/>
            <a:ext cx="9144000" cy="431800"/>
          </a:xfrm>
          <a:prstGeom prst="rect">
            <a:avLst/>
          </a:prstGeom>
          <a:gradFill rotWithShape="1">
            <a:gsLst>
              <a:gs pos="0">
                <a:srgbClr val="00CCFF"/>
              </a:gs>
              <a:gs pos="100000">
                <a:srgbClr val="FFFFFF"/>
              </a:gs>
            </a:gsLst>
            <a:lin ang="0" scaled="1"/>
          </a:gradFill>
          <a:ln w="9525">
            <a:noFill/>
            <a:miter lim="800000"/>
            <a:headEnd/>
            <a:tailEnd/>
          </a:ln>
          <a:effectLst/>
        </p:spPr>
        <p:txBody>
          <a:bodyPr wrap="none" anchor="ctr"/>
          <a:lstStyle/>
          <a:p>
            <a:pPr>
              <a:defRPr/>
            </a:pPr>
            <a:endParaRPr lang="en-US" sz="1600" b="1"/>
          </a:p>
        </p:txBody>
      </p:sp>
      <p:pic>
        <p:nvPicPr>
          <p:cNvPr id="2054" name="Picture 26" descr="logo01_gap_blau_kl"/>
          <p:cNvPicPr>
            <a:picLocks noChangeAspect="1" noChangeArrowheads="1"/>
          </p:cNvPicPr>
          <p:nvPr/>
        </p:nvPicPr>
        <p:blipFill>
          <a:blip r:embed="rId14"/>
          <a:srcRect/>
          <a:stretch>
            <a:fillRect/>
          </a:stretch>
        </p:blipFill>
        <p:spPr bwMode="auto">
          <a:xfrm>
            <a:off x="7812088" y="0"/>
            <a:ext cx="1306512" cy="434975"/>
          </a:xfrm>
          <a:prstGeom prst="rect">
            <a:avLst/>
          </a:prstGeom>
          <a:solidFill>
            <a:schemeClr val="accent1">
              <a:alpha val="0"/>
            </a:schemeClr>
          </a:solidFill>
          <a:ln w="9525">
            <a:noFill/>
            <a:miter lim="800000"/>
            <a:headEnd/>
            <a:tailEnd/>
          </a:ln>
        </p:spPr>
      </p:pic>
      <p:sp>
        <p:nvSpPr>
          <p:cNvPr id="1051" name="Text Box 27"/>
          <p:cNvSpPr txBox="1">
            <a:spLocks noChangeArrowheads="1"/>
          </p:cNvSpPr>
          <p:nvPr/>
        </p:nvSpPr>
        <p:spPr bwMode="auto">
          <a:xfrm>
            <a:off x="165100" y="-12700"/>
            <a:ext cx="2843213" cy="457200"/>
          </a:xfrm>
          <a:prstGeom prst="rect">
            <a:avLst/>
          </a:prstGeom>
          <a:noFill/>
          <a:ln w="9525">
            <a:noFill/>
            <a:miter lim="800000"/>
            <a:headEnd/>
            <a:tailEnd/>
          </a:ln>
          <a:effectLst/>
        </p:spPr>
        <p:txBody>
          <a:bodyPr>
            <a:spAutoFit/>
          </a:bodyPr>
          <a:lstStyle/>
          <a:p>
            <a:pPr algn="ctr">
              <a:defRPr/>
            </a:pPr>
            <a:r>
              <a:rPr lang="de-DE" sz="1200" b="1">
                <a:latin typeface="Arial" charset="0"/>
              </a:rPr>
              <a:t>GERMAN</a:t>
            </a:r>
            <a:r>
              <a:rPr lang="de-DE" sz="1200" b="1">
                <a:solidFill>
                  <a:schemeClr val="tx1"/>
                </a:solidFill>
                <a:latin typeface="Arial" charset="0"/>
              </a:rPr>
              <a:t> </a:t>
            </a:r>
            <a:r>
              <a:rPr lang="de-DE" sz="1200" b="1">
                <a:solidFill>
                  <a:srgbClr val="FF3300"/>
                </a:solidFill>
                <a:latin typeface="Arial" charset="0"/>
              </a:rPr>
              <a:t>AIRPORT</a:t>
            </a:r>
            <a:br>
              <a:rPr lang="de-DE" sz="1200" b="1">
                <a:solidFill>
                  <a:srgbClr val="FF3300"/>
                </a:solidFill>
                <a:latin typeface="Arial" charset="0"/>
              </a:rPr>
            </a:br>
            <a:r>
              <a:rPr lang="de-DE" sz="1200" b="1">
                <a:solidFill>
                  <a:srgbClr val="FF3300"/>
                </a:solidFill>
                <a:latin typeface="Arial" charset="0"/>
              </a:rPr>
              <a:t>	</a:t>
            </a:r>
            <a:r>
              <a:rPr lang="de-DE" sz="1200" b="1">
                <a:latin typeface="Arial" charset="0"/>
              </a:rPr>
              <a:t>PERFORMANCE</a:t>
            </a:r>
          </a:p>
        </p:txBody>
      </p:sp>
      <p:sp>
        <p:nvSpPr>
          <p:cNvPr id="1052" name="Text Box 28"/>
          <p:cNvSpPr txBox="1">
            <a:spLocks noChangeArrowheads="1"/>
          </p:cNvSpPr>
          <p:nvPr/>
        </p:nvSpPr>
        <p:spPr bwMode="auto">
          <a:xfrm>
            <a:off x="3348038" y="-23813"/>
            <a:ext cx="3024187" cy="457201"/>
          </a:xfrm>
          <a:prstGeom prst="rect">
            <a:avLst/>
          </a:prstGeom>
          <a:noFill/>
          <a:ln w="9525">
            <a:noFill/>
            <a:miter lim="800000"/>
            <a:headEnd/>
            <a:tailEnd/>
          </a:ln>
          <a:effectLst/>
        </p:spPr>
        <p:txBody>
          <a:bodyPr>
            <a:spAutoFit/>
          </a:bodyPr>
          <a:lstStyle/>
          <a:p>
            <a:pPr algn="ctr">
              <a:defRPr/>
            </a:pPr>
            <a:r>
              <a:rPr lang="de-DE" sz="1200" b="1">
                <a:latin typeface="Arial" charset="0"/>
              </a:rPr>
              <a:t>GERMAN</a:t>
            </a:r>
            <a:r>
              <a:rPr lang="de-DE" sz="1200" b="1">
                <a:solidFill>
                  <a:schemeClr val="tx1"/>
                </a:solidFill>
                <a:latin typeface="Arial" charset="0"/>
              </a:rPr>
              <a:t> </a:t>
            </a:r>
            <a:r>
              <a:rPr lang="de-DE" sz="1200" b="1">
                <a:solidFill>
                  <a:srgbClr val="FF3300"/>
                </a:solidFill>
                <a:latin typeface="Arial" charset="0"/>
              </a:rPr>
              <a:t>AVIATION</a:t>
            </a:r>
            <a:br>
              <a:rPr lang="de-DE" sz="1200" b="1">
                <a:solidFill>
                  <a:srgbClr val="FF3300"/>
                </a:solidFill>
                <a:latin typeface="Arial" charset="0"/>
              </a:rPr>
            </a:br>
            <a:r>
              <a:rPr lang="de-DE" sz="1200" b="1">
                <a:solidFill>
                  <a:srgbClr val="FF3300"/>
                </a:solidFill>
                <a:latin typeface="Arial" charset="0"/>
              </a:rPr>
              <a:t>	</a:t>
            </a:r>
            <a:r>
              <a:rPr lang="de-DE" sz="1200" b="1">
                <a:latin typeface="Arial" charset="0"/>
              </a:rPr>
              <a:t>BENCHMARKING</a:t>
            </a:r>
          </a:p>
        </p:txBody>
      </p:sp>
      <p:sp>
        <p:nvSpPr>
          <p:cNvPr id="1054" name="Line 30"/>
          <p:cNvSpPr>
            <a:spLocks noChangeShapeType="1"/>
          </p:cNvSpPr>
          <p:nvPr/>
        </p:nvSpPr>
        <p:spPr bwMode="auto">
          <a:xfrm>
            <a:off x="420688" y="1090613"/>
            <a:ext cx="8318500" cy="0"/>
          </a:xfrm>
          <a:prstGeom prst="line">
            <a:avLst/>
          </a:prstGeom>
          <a:noFill/>
          <a:ln w="3175">
            <a:solidFill>
              <a:srgbClr val="333333"/>
            </a:solidFill>
            <a:round/>
            <a:headEnd/>
            <a:tailEnd/>
          </a:ln>
          <a:effectLst/>
        </p:spPr>
        <p:txBody>
          <a:bodyPr/>
          <a:lstStyle/>
          <a:p>
            <a:pPr>
              <a:defRPr/>
            </a:pPr>
            <a:endParaRPr lang="en-US"/>
          </a:p>
        </p:txBody>
      </p:sp>
      <p:sp>
        <p:nvSpPr>
          <p:cNvPr id="1055" name="Line 31"/>
          <p:cNvSpPr>
            <a:spLocks noChangeShapeType="1"/>
          </p:cNvSpPr>
          <p:nvPr/>
        </p:nvSpPr>
        <p:spPr bwMode="auto">
          <a:xfrm>
            <a:off x="3276600" y="115888"/>
            <a:ext cx="0" cy="217487"/>
          </a:xfrm>
          <a:prstGeom prst="line">
            <a:avLst/>
          </a:prstGeom>
          <a:noFill/>
          <a:ln w="25400">
            <a:solidFill>
              <a:srgbClr val="000066"/>
            </a:solidFill>
            <a:round/>
            <a:headEnd/>
            <a:tailEnd/>
          </a:ln>
          <a:effectLst/>
        </p:spPr>
        <p:txBody>
          <a:bodyPr/>
          <a:lstStyle/>
          <a:p>
            <a:pPr>
              <a:defRPr/>
            </a:pPr>
            <a:endParaRPr lang="en-US"/>
          </a:p>
        </p:txBody>
      </p:sp>
      <p:sp>
        <p:nvSpPr>
          <p:cNvPr id="1058" name="Rectangle 34"/>
          <p:cNvSpPr>
            <a:spLocks noGrp="1" noChangeArrowheads="1"/>
          </p:cNvSpPr>
          <p:nvPr>
            <p:ph type="sldNum" sz="quarter" idx="4"/>
          </p:nvPr>
        </p:nvSpPr>
        <p:spPr bwMode="auto">
          <a:xfrm>
            <a:off x="7010400" y="659765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charset="0"/>
                <a:cs typeface="Arial" charset="0"/>
              </a:defRPr>
            </a:lvl1pPr>
          </a:lstStyle>
          <a:p>
            <a:pPr>
              <a:defRPr/>
            </a:pPr>
            <a:r>
              <a:rPr lang="de-DE"/>
              <a:t>Page  </a:t>
            </a:r>
            <a:fld id="{4D2F896B-4F7A-4CD8-B66A-DA48BB0AC2A9}" type="slidenum">
              <a:rPr lang="de-DE"/>
              <a:pPr>
                <a:defRPr/>
              </a:pPr>
              <a:t>‹#›</a:t>
            </a:fld>
            <a:endParaRPr lang="de-DE"/>
          </a:p>
        </p:txBody>
      </p:sp>
      <p:sp>
        <p:nvSpPr>
          <p:cNvPr id="1059" name="Rectangle 35"/>
          <p:cNvSpPr>
            <a:spLocks noGrp="1" noChangeArrowheads="1"/>
          </p:cNvSpPr>
          <p:nvPr>
            <p:ph type="ftr" sz="quarter" idx="3"/>
          </p:nvPr>
        </p:nvSpPr>
        <p:spPr bwMode="auto">
          <a:xfrm>
            <a:off x="214313" y="6597650"/>
            <a:ext cx="4662487"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cs typeface="Arial" pitchFamily="34" charset="0"/>
              </a:defRPr>
            </a:lvl1pPr>
          </a:lstStyle>
          <a:p>
            <a:pPr>
              <a:defRPr/>
            </a:pPr>
            <a:r>
              <a:rPr lang="de-DE"/>
              <a:t>GARS Workshop at ILA Berlin – 10.06.2010 – Branko Bubalo                                       </a:t>
            </a:r>
          </a:p>
          <a:p>
            <a:pPr>
              <a:defRPr/>
            </a:pPr>
            <a:endParaRPr lang="de-DE"/>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hf hdr="0" ftr="0" dt="0"/>
  <p:txStyles>
    <p:titleStyle>
      <a:lvl1pPr algn="l" rtl="0" eaLnBrk="0" fontAlgn="base" hangingPunct="0">
        <a:spcBef>
          <a:spcPct val="0"/>
        </a:spcBef>
        <a:spcAft>
          <a:spcPct val="0"/>
        </a:spcAft>
        <a:defRPr sz="2400">
          <a:solidFill>
            <a:srgbClr val="000066"/>
          </a:solidFill>
          <a:latin typeface="Arial" charset="0"/>
          <a:ea typeface="+mj-ea"/>
          <a:cs typeface="+mj-cs"/>
        </a:defRPr>
      </a:lvl1pPr>
      <a:lvl2pPr algn="l" rtl="0" eaLnBrk="0" fontAlgn="base" hangingPunct="0">
        <a:spcBef>
          <a:spcPct val="0"/>
        </a:spcBef>
        <a:spcAft>
          <a:spcPct val="0"/>
        </a:spcAft>
        <a:defRPr sz="2400">
          <a:solidFill>
            <a:srgbClr val="000066"/>
          </a:solidFill>
          <a:latin typeface="Arial" charset="0"/>
          <a:cs typeface="Arial" charset="0"/>
        </a:defRPr>
      </a:lvl2pPr>
      <a:lvl3pPr algn="l" rtl="0" eaLnBrk="0" fontAlgn="base" hangingPunct="0">
        <a:spcBef>
          <a:spcPct val="0"/>
        </a:spcBef>
        <a:spcAft>
          <a:spcPct val="0"/>
        </a:spcAft>
        <a:defRPr sz="2400">
          <a:solidFill>
            <a:srgbClr val="000066"/>
          </a:solidFill>
          <a:latin typeface="Arial" charset="0"/>
          <a:cs typeface="Arial" charset="0"/>
        </a:defRPr>
      </a:lvl3pPr>
      <a:lvl4pPr algn="l" rtl="0" eaLnBrk="0" fontAlgn="base" hangingPunct="0">
        <a:spcBef>
          <a:spcPct val="0"/>
        </a:spcBef>
        <a:spcAft>
          <a:spcPct val="0"/>
        </a:spcAft>
        <a:defRPr sz="2400">
          <a:solidFill>
            <a:srgbClr val="000066"/>
          </a:solidFill>
          <a:latin typeface="Arial" charset="0"/>
          <a:cs typeface="Arial" charset="0"/>
        </a:defRPr>
      </a:lvl4pPr>
      <a:lvl5pPr algn="l" rtl="0" eaLnBrk="0" fontAlgn="base" hangingPunct="0">
        <a:spcBef>
          <a:spcPct val="0"/>
        </a:spcBef>
        <a:spcAft>
          <a:spcPct val="0"/>
        </a:spcAft>
        <a:defRPr sz="2400">
          <a:solidFill>
            <a:srgbClr val="000066"/>
          </a:solidFill>
          <a:latin typeface="Arial" charset="0"/>
          <a:cs typeface="Arial" charset="0"/>
        </a:defRPr>
      </a:lvl5pPr>
      <a:lvl6pPr marL="457200" algn="l" rtl="0" fontAlgn="base">
        <a:spcBef>
          <a:spcPct val="0"/>
        </a:spcBef>
        <a:spcAft>
          <a:spcPct val="0"/>
        </a:spcAft>
        <a:defRPr sz="2400">
          <a:solidFill>
            <a:srgbClr val="000066"/>
          </a:solidFill>
          <a:latin typeface="Calibri" pitchFamily="34" charset="0"/>
          <a:cs typeface="Arial" charset="0"/>
        </a:defRPr>
      </a:lvl6pPr>
      <a:lvl7pPr marL="914400" algn="l" rtl="0" fontAlgn="base">
        <a:spcBef>
          <a:spcPct val="0"/>
        </a:spcBef>
        <a:spcAft>
          <a:spcPct val="0"/>
        </a:spcAft>
        <a:defRPr sz="2400">
          <a:solidFill>
            <a:srgbClr val="000066"/>
          </a:solidFill>
          <a:latin typeface="Calibri" pitchFamily="34" charset="0"/>
          <a:cs typeface="Arial" charset="0"/>
        </a:defRPr>
      </a:lvl7pPr>
      <a:lvl8pPr marL="1371600" algn="l" rtl="0" fontAlgn="base">
        <a:spcBef>
          <a:spcPct val="0"/>
        </a:spcBef>
        <a:spcAft>
          <a:spcPct val="0"/>
        </a:spcAft>
        <a:defRPr sz="2400">
          <a:solidFill>
            <a:srgbClr val="000066"/>
          </a:solidFill>
          <a:latin typeface="Calibri" pitchFamily="34" charset="0"/>
          <a:cs typeface="Arial" charset="0"/>
        </a:defRPr>
      </a:lvl8pPr>
      <a:lvl9pPr marL="1828800" algn="l" rtl="0" fontAlgn="base">
        <a:spcBef>
          <a:spcPct val="0"/>
        </a:spcBef>
        <a:spcAft>
          <a:spcPct val="0"/>
        </a:spcAft>
        <a:defRPr sz="2400">
          <a:solidFill>
            <a:srgbClr val="000066"/>
          </a:solidFill>
          <a:latin typeface="Calibri"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ap-projekt.de/" TargetMode="External"/><Relationship Id="rId2" Type="http://schemas.openxmlformats.org/officeDocument/2006/relationships/hyperlink" Target="mailto:branko.bubalo@google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357188" y="1643063"/>
            <a:ext cx="8429625" cy="1470025"/>
          </a:xfrm>
        </p:spPr>
        <p:txBody>
          <a:bodyPr/>
          <a:lstStyle/>
          <a:p>
            <a:pPr algn="ctr"/>
            <a:r>
              <a:rPr lang="en-US" sz="2400" b="1" dirty="0" smtClean="0"/>
              <a:t>How to break the vicious circle? </a:t>
            </a:r>
            <a:r>
              <a:rPr lang="en-US" sz="2400" b="1" dirty="0" smtClean="0"/>
              <a:t>Monopoly </a:t>
            </a:r>
            <a:r>
              <a:rPr lang="en-US" sz="2400" b="1" dirty="0" smtClean="0"/>
              <a:t>bidding for public service obligation route networks in Norway</a:t>
            </a:r>
            <a:endParaRPr lang="en-US" sz="2400" dirty="0"/>
          </a:p>
        </p:txBody>
      </p:sp>
      <p:sp>
        <p:nvSpPr>
          <p:cNvPr id="15363" name="Rectangle 3"/>
          <p:cNvSpPr>
            <a:spLocks noGrp="1" noChangeArrowheads="1"/>
          </p:cNvSpPr>
          <p:nvPr>
            <p:ph type="subTitle" idx="1"/>
          </p:nvPr>
        </p:nvSpPr>
        <p:spPr>
          <a:xfrm>
            <a:off x="1500166" y="4000504"/>
            <a:ext cx="5905500" cy="1752600"/>
          </a:xfrm>
        </p:spPr>
        <p:txBody>
          <a:bodyPr/>
          <a:lstStyle/>
          <a:p>
            <a:pPr eaLnBrk="1" hangingPunct="1"/>
            <a:r>
              <a:rPr lang="de-DE" sz="2000" dirty="0" smtClean="0"/>
              <a:t>Branko </a:t>
            </a:r>
            <a:r>
              <a:rPr lang="de-DE" sz="2000" dirty="0" smtClean="0"/>
              <a:t>Bubalo</a:t>
            </a:r>
          </a:p>
          <a:p>
            <a:pPr eaLnBrk="1" hangingPunct="1"/>
            <a:r>
              <a:rPr lang="de-DE" sz="2000" dirty="0" smtClean="0"/>
              <a:t>GAP Research Project</a:t>
            </a:r>
          </a:p>
          <a:p>
            <a:pPr eaLnBrk="1" hangingPunct="1"/>
            <a:r>
              <a:rPr lang="de-DE" sz="1800" dirty="0" smtClean="0">
                <a:solidFill>
                  <a:srgbClr val="191966"/>
                </a:solidFill>
              </a:rPr>
              <a:t>branko.bubalo</a:t>
            </a:r>
            <a:r>
              <a:rPr lang="tr-TR" sz="1800" dirty="0" smtClean="0">
                <a:solidFill>
                  <a:srgbClr val="191966"/>
                </a:solidFill>
              </a:rPr>
              <a:t>@</a:t>
            </a:r>
            <a:r>
              <a:rPr lang="de-DE" sz="1800" dirty="0" smtClean="0">
                <a:solidFill>
                  <a:srgbClr val="191966"/>
                </a:solidFill>
              </a:rPr>
              <a:t>googlemail.com</a:t>
            </a:r>
          </a:p>
        </p:txBody>
      </p:sp>
      <p:sp>
        <p:nvSpPr>
          <p:cNvPr id="15364" name="Text Box 6"/>
          <p:cNvSpPr txBox="1">
            <a:spLocks noChangeArrowheads="1"/>
          </p:cNvSpPr>
          <p:nvPr/>
        </p:nvSpPr>
        <p:spPr bwMode="auto">
          <a:xfrm>
            <a:off x="149225" y="5808663"/>
            <a:ext cx="7280275" cy="584200"/>
          </a:xfrm>
          <a:prstGeom prst="rect">
            <a:avLst/>
          </a:prstGeom>
          <a:noFill/>
          <a:ln w="9525" algn="ctr">
            <a:noFill/>
            <a:miter lim="800000"/>
            <a:headEnd/>
            <a:tailEnd/>
          </a:ln>
        </p:spPr>
        <p:txBody>
          <a:bodyPr>
            <a:spAutoFit/>
          </a:bodyPr>
          <a:lstStyle/>
          <a:p>
            <a:r>
              <a:rPr lang="en-GB" sz="1600" b="1" dirty="0" smtClean="0">
                <a:solidFill>
                  <a:srgbClr val="16165D"/>
                </a:solidFill>
                <a:latin typeface="Arial" charset="0"/>
              </a:rPr>
              <a:t>GAB Final Project Meeting</a:t>
            </a:r>
            <a:endParaRPr lang="en-GB" sz="1600" b="1" dirty="0">
              <a:solidFill>
                <a:srgbClr val="16165D"/>
              </a:solidFill>
              <a:latin typeface="Arial" charset="0"/>
            </a:endParaRPr>
          </a:p>
          <a:p>
            <a:r>
              <a:rPr lang="en-GB" sz="1600" b="1" dirty="0" smtClean="0">
                <a:solidFill>
                  <a:srgbClr val="16165D"/>
                </a:solidFill>
                <a:latin typeface="Arial" charset="0"/>
              </a:rPr>
              <a:t>Berlin,</a:t>
            </a:r>
            <a:r>
              <a:rPr lang="de-DE" sz="1600" b="1" dirty="0" smtClean="0">
                <a:solidFill>
                  <a:srgbClr val="16165D"/>
                </a:solidFill>
                <a:latin typeface="Arial" charset="0"/>
              </a:rPr>
              <a:t> </a:t>
            </a:r>
            <a:r>
              <a:rPr lang="en-US" sz="1600" b="1" dirty="0" smtClean="0">
                <a:solidFill>
                  <a:srgbClr val="16165D"/>
                </a:solidFill>
                <a:latin typeface="Arial" charset="0"/>
              </a:rPr>
              <a:t>June </a:t>
            </a:r>
            <a:r>
              <a:rPr lang="en-US" sz="1600" b="1" dirty="0" smtClean="0">
                <a:solidFill>
                  <a:srgbClr val="16165D"/>
                </a:solidFill>
                <a:latin typeface="Arial" charset="0"/>
              </a:rPr>
              <a:t>20</a:t>
            </a:r>
            <a:r>
              <a:rPr lang="en-US" sz="1600" b="1" baseline="30000" dirty="0" smtClean="0">
                <a:solidFill>
                  <a:srgbClr val="16165D"/>
                </a:solidFill>
                <a:latin typeface="Arial" charset="0"/>
              </a:rPr>
              <a:t>th</a:t>
            </a:r>
            <a:r>
              <a:rPr lang="en-US" sz="1600" b="1" dirty="0" smtClean="0">
                <a:solidFill>
                  <a:srgbClr val="16165D"/>
                </a:solidFill>
                <a:latin typeface="Arial" charset="0"/>
              </a:rPr>
              <a:t> </a:t>
            </a:r>
            <a:r>
              <a:rPr lang="en-US" sz="1600" b="1" dirty="0" smtClean="0">
                <a:solidFill>
                  <a:srgbClr val="16165D"/>
                </a:solidFill>
                <a:latin typeface="Arial" charset="0"/>
              </a:rPr>
              <a:t>2012</a:t>
            </a:r>
            <a:endParaRPr lang="de-DE" sz="1600" b="1" dirty="0">
              <a:solidFill>
                <a:srgbClr val="16165D"/>
              </a:solidFill>
              <a:latin typeface="Arial" charset="0"/>
            </a:endParaRPr>
          </a:p>
        </p:txBody>
      </p:sp>
      <p:sp>
        <p:nvSpPr>
          <p:cNvPr id="15365" name="Rectangle 35"/>
          <p:cNvSpPr>
            <a:spLocks noGrp="1" noChangeArrowheads="1"/>
          </p:cNvSpPr>
          <p:nvPr>
            <p:ph type="ftr" sz="quarter" idx="11"/>
          </p:nvPr>
        </p:nvSpPr>
        <p:spPr>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
        <p:nvSpPr>
          <p:cNvPr id="15366" name="Rectangle 6"/>
          <p:cNvSpPr>
            <a:spLocks noGrp="1" noChangeArrowheads="1"/>
          </p:cNvSpPr>
          <p:nvPr>
            <p:ph type="sldNum" sz="quarter" idx="10"/>
          </p:nvPr>
        </p:nvSpPr>
        <p:spPr>
          <a:noFill/>
        </p:spPr>
        <p:txBody>
          <a:bodyPr/>
          <a:lstStyle/>
          <a:p>
            <a:r>
              <a:rPr lang="de-DE" smtClean="0"/>
              <a:t>Page  </a:t>
            </a:r>
            <a:fld id="{3750AA11-B70C-4D80-B4B6-2782379A32E7}" type="slidenum">
              <a:rPr lang="de-DE" smtClean="0"/>
              <a:pPr/>
              <a:t>1</a:t>
            </a:fld>
            <a:endParaRPr lang="de-DE"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Conclusions</a:t>
            </a:r>
            <a:endParaRPr lang="en-US" dirty="0" smtClean="0"/>
          </a:p>
        </p:txBody>
      </p:sp>
      <p:sp>
        <p:nvSpPr>
          <p:cNvPr id="22531" name="Content Placeholder 2"/>
          <p:cNvSpPr>
            <a:spLocks noGrp="1"/>
          </p:cNvSpPr>
          <p:nvPr>
            <p:ph idx="1"/>
          </p:nvPr>
        </p:nvSpPr>
        <p:spPr/>
        <p:txBody>
          <a:bodyPr/>
          <a:lstStyle/>
          <a:p>
            <a:r>
              <a:rPr lang="en-GB" sz="2400" dirty="0" err="1" smtClean="0"/>
              <a:t>Wideroe</a:t>
            </a:r>
            <a:r>
              <a:rPr lang="en-GB" sz="2400" dirty="0" smtClean="0"/>
              <a:t> may have considerably lower operating expenses, as what is stated in the tender application.</a:t>
            </a:r>
          </a:p>
          <a:p>
            <a:r>
              <a:rPr lang="en-GB" sz="2400" dirty="0" smtClean="0"/>
              <a:t>Since </a:t>
            </a:r>
            <a:r>
              <a:rPr lang="en-GB" sz="2400" dirty="0" err="1" smtClean="0"/>
              <a:t>Wideroe</a:t>
            </a:r>
            <a:r>
              <a:rPr lang="en-GB" sz="2400" dirty="0" smtClean="0"/>
              <a:t> is the sole bidder, because of its unique fleet of Dash-8 aircraft, it could claim whatever costs.</a:t>
            </a:r>
          </a:p>
          <a:p>
            <a:r>
              <a:rPr lang="en-GB" sz="2400" dirty="0" smtClean="0"/>
              <a:t>The current tender rules have no mechanism to deal with monopoly bidders and abuse.</a:t>
            </a:r>
            <a:endParaRPr lang="en-GB" sz="2400" dirty="0" smtClean="0"/>
          </a:p>
          <a:p>
            <a:pPr>
              <a:buNone/>
            </a:pPr>
            <a:r>
              <a:rPr lang="en-GB" sz="2400" dirty="0" smtClean="0"/>
              <a:t>-&gt; The Essential Air Services (EAS) system in the US awards new carriers with the tender, in cases where this airline can provide the service with lower or without subsidies, even during the tender period (see Isabel Santana 2007).</a:t>
            </a:r>
          </a:p>
          <a:p>
            <a:pPr>
              <a:buNone/>
            </a:pPr>
            <a:r>
              <a:rPr lang="en-GB" sz="2400" dirty="0" smtClean="0"/>
              <a:t>-&gt; More research needed in direct comparisons of the two systems, the legal background and the required network subsidies.</a:t>
            </a:r>
            <a:endParaRPr lang="en-GB" sz="2400" dirty="0" smtClean="0"/>
          </a:p>
          <a:p>
            <a:endParaRPr lang="en-GB" sz="2400" dirty="0" smtClean="0"/>
          </a:p>
          <a:p>
            <a:endParaRPr lang="en-US" sz="2400" dirty="0" smtClean="0"/>
          </a:p>
        </p:txBody>
      </p:sp>
      <p:sp>
        <p:nvSpPr>
          <p:cNvPr id="22532" name="Slide Number Placeholder 3"/>
          <p:cNvSpPr>
            <a:spLocks noGrp="1"/>
          </p:cNvSpPr>
          <p:nvPr>
            <p:ph type="sldNum" sz="quarter" idx="10"/>
          </p:nvPr>
        </p:nvSpPr>
        <p:spPr>
          <a:noFill/>
        </p:spPr>
        <p:txBody>
          <a:bodyPr/>
          <a:lstStyle/>
          <a:p>
            <a:r>
              <a:rPr lang="de-DE" smtClean="0"/>
              <a:t>Page  </a:t>
            </a:r>
            <a:fld id="{31AA76A4-7D74-48E0-992D-0C10130B0644}" type="slidenum">
              <a:rPr lang="de-DE" smtClean="0"/>
              <a:pPr/>
              <a:t>10</a:t>
            </a:fld>
            <a:endParaRPr lang="de-DE" smtClean="0"/>
          </a:p>
        </p:txBody>
      </p:sp>
      <p:sp>
        <p:nvSpPr>
          <p:cNvPr id="11"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smtClean="0"/>
          </a:p>
        </p:txBody>
      </p:sp>
      <p:sp>
        <p:nvSpPr>
          <p:cNvPr id="35843" name="Rectangle 3"/>
          <p:cNvSpPr>
            <a:spLocks noGrp="1" noChangeArrowheads="1"/>
          </p:cNvSpPr>
          <p:nvPr>
            <p:ph type="body" idx="1"/>
          </p:nvPr>
        </p:nvSpPr>
        <p:spPr/>
        <p:txBody>
          <a:bodyPr/>
          <a:lstStyle/>
          <a:p>
            <a:pPr algn="ctr">
              <a:lnSpc>
                <a:spcPct val="90000"/>
              </a:lnSpc>
              <a:buFont typeface="Wingdings" pitchFamily="2" charset="2"/>
              <a:buNone/>
            </a:pPr>
            <a:endParaRPr lang="de-DE" sz="2400" smtClean="0"/>
          </a:p>
          <a:p>
            <a:pPr algn="ctr">
              <a:lnSpc>
                <a:spcPct val="90000"/>
              </a:lnSpc>
              <a:buFont typeface="Wingdings" pitchFamily="2" charset="2"/>
              <a:buNone/>
            </a:pPr>
            <a:r>
              <a:rPr lang="de-DE" sz="2000" smtClean="0"/>
              <a:t>Thank you for your attention! Questions?</a:t>
            </a:r>
          </a:p>
          <a:p>
            <a:pPr algn="ctr">
              <a:lnSpc>
                <a:spcPct val="90000"/>
              </a:lnSpc>
              <a:buFont typeface="Wingdings" pitchFamily="2" charset="2"/>
              <a:buNone/>
            </a:pPr>
            <a:endParaRPr lang="de-DE" sz="2000" smtClean="0"/>
          </a:p>
          <a:p>
            <a:pPr algn="ctr">
              <a:lnSpc>
                <a:spcPct val="90000"/>
              </a:lnSpc>
              <a:buFont typeface="Wingdings" pitchFamily="2" charset="2"/>
              <a:buNone/>
            </a:pPr>
            <a:r>
              <a:rPr lang="de-DE" sz="2000" smtClean="0"/>
              <a:t>Suggestions and Comments are welcome. </a:t>
            </a:r>
          </a:p>
          <a:p>
            <a:pPr algn="ctr">
              <a:lnSpc>
                <a:spcPct val="90000"/>
              </a:lnSpc>
              <a:buFontTx/>
              <a:buNone/>
            </a:pPr>
            <a:endParaRPr lang="en-US" sz="2000" b="1" smtClean="0"/>
          </a:p>
          <a:p>
            <a:pPr algn="ctr">
              <a:lnSpc>
                <a:spcPct val="90000"/>
              </a:lnSpc>
              <a:buFont typeface="Wingdings" pitchFamily="2" charset="2"/>
              <a:buNone/>
            </a:pPr>
            <a:r>
              <a:rPr lang="de-DE" sz="2000" smtClean="0">
                <a:hlinkClick r:id="rId2"/>
              </a:rPr>
              <a:t>branko.bubalo@googlemail.com</a:t>
            </a:r>
            <a:endParaRPr lang="de-DE" sz="2000" smtClean="0"/>
          </a:p>
          <a:p>
            <a:pPr algn="ctr">
              <a:lnSpc>
                <a:spcPct val="90000"/>
              </a:lnSpc>
              <a:buFont typeface="Wingdings" pitchFamily="2" charset="2"/>
              <a:buNone/>
            </a:pPr>
            <a:r>
              <a:rPr lang="de-DE" sz="2000" smtClean="0">
                <a:hlinkClick r:id="rId3"/>
              </a:rPr>
              <a:t>www.gap-projekt.de</a:t>
            </a:r>
            <a:endParaRPr lang="de-DE" sz="2000" smtClean="0"/>
          </a:p>
        </p:txBody>
      </p:sp>
      <p:sp>
        <p:nvSpPr>
          <p:cNvPr id="35844" name="Rectangle 6"/>
          <p:cNvSpPr>
            <a:spLocks noGrp="1" noChangeArrowheads="1"/>
          </p:cNvSpPr>
          <p:nvPr>
            <p:ph type="sldNum" sz="quarter" idx="10"/>
          </p:nvPr>
        </p:nvSpPr>
        <p:spPr>
          <a:noFill/>
        </p:spPr>
        <p:txBody>
          <a:bodyPr/>
          <a:lstStyle/>
          <a:p>
            <a:r>
              <a:rPr lang="de-DE" smtClean="0"/>
              <a:t>Page  </a:t>
            </a:r>
            <a:fld id="{814D22FE-F4B7-4913-A71F-80710CECF152}" type="slidenum">
              <a:rPr lang="de-DE" smtClean="0"/>
              <a:pPr/>
              <a:t>11</a:t>
            </a:fld>
            <a:endParaRPr lang="de-DE" smtClean="0"/>
          </a:p>
        </p:txBody>
      </p:sp>
      <p:sp>
        <p:nvSpPr>
          <p:cNvPr id="6"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Contents</a:t>
            </a:r>
            <a:endParaRPr lang="en-US" dirty="0" smtClean="0"/>
          </a:p>
        </p:txBody>
      </p:sp>
      <p:sp>
        <p:nvSpPr>
          <p:cNvPr id="17411" name="Content Placeholder 2"/>
          <p:cNvSpPr>
            <a:spLocks noGrp="1"/>
          </p:cNvSpPr>
          <p:nvPr>
            <p:ph idx="1"/>
          </p:nvPr>
        </p:nvSpPr>
        <p:spPr/>
        <p:txBody>
          <a:bodyPr/>
          <a:lstStyle/>
          <a:p>
            <a:pPr marL="457200" indent="-457200">
              <a:buFont typeface="+mj-lt"/>
              <a:buAutoNum type="arabicPeriod"/>
            </a:pPr>
            <a:r>
              <a:rPr lang="en-GB" sz="2400" dirty="0" smtClean="0"/>
              <a:t>Introduction</a:t>
            </a:r>
          </a:p>
          <a:p>
            <a:pPr marL="457200" indent="-457200">
              <a:buFont typeface="+mj-lt"/>
              <a:buAutoNum type="arabicPeriod"/>
            </a:pPr>
            <a:r>
              <a:rPr lang="en-GB" sz="2400" dirty="0" smtClean="0"/>
              <a:t>Problem description and available data</a:t>
            </a:r>
            <a:endParaRPr lang="en-GB" sz="2400" dirty="0" smtClean="0"/>
          </a:p>
          <a:p>
            <a:pPr marL="457200" indent="-457200">
              <a:buFont typeface="+mj-lt"/>
              <a:buAutoNum type="arabicPeriod"/>
            </a:pPr>
            <a:r>
              <a:rPr lang="en-GB" sz="2400" dirty="0" smtClean="0"/>
              <a:t>Set up of the matrices</a:t>
            </a:r>
            <a:endParaRPr lang="en-GB" sz="2400" dirty="0" smtClean="0"/>
          </a:p>
          <a:p>
            <a:pPr marL="457200" indent="-457200">
              <a:buFont typeface="+mj-lt"/>
              <a:buAutoNum type="arabicPeriod"/>
            </a:pPr>
            <a:r>
              <a:rPr lang="en-GB" sz="2400" dirty="0" smtClean="0"/>
              <a:t>Iterations and results for case study on </a:t>
            </a:r>
            <a:r>
              <a:rPr lang="en-GB" sz="2400" dirty="0" err="1" smtClean="0"/>
              <a:t>Finnmark</a:t>
            </a:r>
            <a:r>
              <a:rPr lang="en-GB" sz="2400" dirty="0" smtClean="0"/>
              <a:t> and North-</a:t>
            </a:r>
            <a:r>
              <a:rPr lang="en-GB" sz="2400" dirty="0" err="1" smtClean="0"/>
              <a:t>Troms</a:t>
            </a:r>
            <a:r>
              <a:rPr lang="en-GB" sz="2400" dirty="0" smtClean="0"/>
              <a:t> Network</a:t>
            </a:r>
            <a:endParaRPr lang="en-GB" sz="2400" dirty="0" smtClean="0"/>
          </a:p>
          <a:p>
            <a:pPr marL="457200" indent="-457200">
              <a:buFont typeface="+mj-lt"/>
              <a:buAutoNum type="arabicPeriod"/>
            </a:pPr>
            <a:r>
              <a:rPr lang="en-GB" sz="2400" dirty="0" smtClean="0"/>
              <a:t>Conclusions and further research</a:t>
            </a:r>
            <a:endParaRPr lang="en-GB" sz="2400" dirty="0" smtClean="0"/>
          </a:p>
        </p:txBody>
      </p:sp>
      <p:sp>
        <p:nvSpPr>
          <p:cNvPr id="17412" name="Slide Number Placeholder 3"/>
          <p:cNvSpPr>
            <a:spLocks noGrp="1"/>
          </p:cNvSpPr>
          <p:nvPr>
            <p:ph type="sldNum" sz="quarter" idx="10"/>
          </p:nvPr>
        </p:nvSpPr>
        <p:spPr>
          <a:noFill/>
        </p:spPr>
        <p:txBody>
          <a:bodyPr/>
          <a:lstStyle/>
          <a:p>
            <a:r>
              <a:rPr lang="de-DE" smtClean="0"/>
              <a:t>Page  </a:t>
            </a:r>
            <a:fld id="{DC1322F5-7C25-4A8F-9D70-87B1922F2292}" type="slidenum">
              <a:rPr lang="de-DE" smtClean="0"/>
              <a:pPr/>
              <a:t>2</a:t>
            </a:fld>
            <a:endParaRPr lang="de-DE" smtClean="0"/>
          </a:p>
        </p:txBody>
      </p:sp>
      <p:sp>
        <p:nvSpPr>
          <p:cNvPr id="6"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Introduction</a:t>
            </a:r>
            <a:endParaRPr lang="en-US" dirty="0" smtClean="0"/>
          </a:p>
        </p:txBody>
      </p:sp>
      <p:sp>
        <p:nvSpPr>
          <p:cNvPr id="17411" name="Content Placeholder 2"/>
          <p:cNvSpPr>
            <a:spLocks noGrp="1"/>
          </p:cNvSpPr>
          <p:nvPr>
            <p:ph idx="1"/>
          </p:nvPr>
        </p:nvSpPr>
        <p:spPr/>
        <p:txBody>
          <a:bodyPr/>
          <a:lstStyle/>
          <a:p>
            <a:r>
              <a:rPr lang="en-GB" sz="2400" dirty="0" smtClean="0"/>
              <a:t>Norway has the largest PSO network in Europe</a:t>
            </a:r>
          </a:p>
          <a:p>
            <a:r>
              <a:rPr lang="en-GB" sz="2400" dirty="0" smtClean="0"/>
              <a:t>The Norwegian Ministry spends increasingly more subsidies for PSO routes each year (More than it receives from Dividends)</a:t>
            </a:r>
          </a:p>
          <a:p>
            <a:r>
              <a:rPr lang="en-GB" sz="2400" dirty="0" smtClean="0"/>
              <a:t>For the majority of the tenders there is only one bidder (with two minor bidders for individual city-pairs)</a:t>
            </a:r>
          </a:p>
          <a:p>
            <a:r>
              <a:rPr lang="en-GB" sz="2400" dirty="0" smtClean="0"/>
              <a:t>Tender for 16 separate Networks</a:t>
            </a:r>
            <a:endParaRPr lang="en-GB" sz="2400" dirty="0" smtClean="0"/>
          </a:p>
          <a:p>
            <a:r>
              <a:rPr lang="en-GB" sz="2400" dirty="0" smtClean="0"/>
              <a:t>There are two main limitations for competition:</a:t>
            </a:r>
          </a:p>
          <a:p>
            <a:pPr lvl="1"/>
            <a:r>
              <a:rPr lang="en-GB" sz="2000" dirty="0" smtClean="0"/>
              <a:t>Mostly STOL runways (&lt;1200 meters)</a:t>
            </a:r>
          </a:p>
          <a:p>
            <a:pPr lvl="1"/>
            <a:r>
              <a:rPr lang="en-GB" sz="2000" dirty="0" smtClean="0"/>
              <a:t>Demanded level-of-service in the tender documents (minimum aircraft size/number of seats and pressurized cabin)</a:t>
            </a:r>
          </a:p>
        </p:txBody>
      </p:sp>
      <p:sp>
        <p:nvSpPr>
          <p:cNvPr id="17412" name="Slide Number Placeholder 3"/>
          <p:cNvSpPr>
            <a:spLocks noGrp="1"/>
          </p:cNvSpPr>
          <p:nvPr>
            <p:ph type="sldNum" sz="quarter" idx="10"/>
          </p:nvPr>
        </p:nvSpPr>
        <p:spPr>
          <a:noFill/>
        </p:spPr>
        <p:txBody>
          <a:bodyPr/>
          <a:lstStyle/>
          <a:p>
            <a:r>
              <a:rPr lang="de-DE" smtClean="0"/>
              <a:t>Page  </a:t>
            </a:r>
            <a:fld id="{DC1322F5-7C25-4A8F-9D70-87B1922F2292}" type="slidenum">
              <a:rPr lang="de-DE" smtClean="0"/>
              <a:pPr/>
              <a:t>3</a:t>
            </a:fld>
            <a:endParaRPr lang="de-DE" smtClean="0"/>
          </a:p>
        </p:txBody>
      </p:sp>
      <p:sp>
        <p:nvSpPr>
          <p:cNvPr id="6"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Motivation</a:t>
            </a:r>
            <a:endParaRPr lang="en-US" dirty="0" smtClean="0"/>
          </a:p>
        </p:txBody>
      </p:sp>
      <p:sp>
        <p:nvSpPr>
          <p:cNvPr id="22531" name="Content Placeholder 2"/>
          <p:cNvSpPr>
            <a:spLocks noGrp="1"/>
          </p:cNvSpPr>
          <p:nvPr>
            <p:ph idx="1"/>
          </p:nvPr>
        </p:nvSpPr>
        <p:spPr/>
        <p:txBody>
          <a:bodyPr/>
          <a:lstStyle/>
          <a:p>
            <a:r>
              <a:rPr lang="en-GB" sz="2400" dirty="0" smtClean="0"/>
              <a:t>Which routes require the most subsidies (per passenger)?</a:t>
            </a:r>
          </a:p>
          <a:p>
            <a:endParaRPr lang="en-GB" sz="2400" dirty="0" smtClean="0"/>
          </a:p>
          <a:p>
            <a:r>
              <a:rPr lang="en-GB" sz="2400" dirty="0" smtClean="0"/>
              <a:t>What causes increasing subsidies (with stable demand)?</a:t>
            </a:r>
          </a:p>
          <a:p>
            <a:endParaRPr lang="en-GB" sz="2400" dirty="0" smtClean="0"/>
          </a:p>
          <a:p>
            <a:r>
              <a:rPr lang="en-GB" sz="2400" dirty="0" smtClean="0"/>
              <a:t>Are the compensations/subsidies justified and how </a:t>
            </a:r>
            <a:r>
              <a:rPr lang="en-GB" sz="2400" dirty="0" smtClean="0"/>
              <a:t>do </a:t>
            </a:r>
            <a:r>
              <a:rPr lang="en-GB" sz="2400" dirty="0" smtClean="0"/>
              <a:t>the </a:t>
            </a:r>
            <a:r>
              <a:rPr lang="en-GB" sz="2400" dirty="0" smtClean="0"/>
              <a:t>airline </a:t>
            </a:r>
            <a:r>
              <a:rPr lang="en-GB" sz="2400" dirty="0" smtClean="0"/>
              <a:t>costs compare with other carriers?</a:t>
            </a:r>
            <a:endParaRPr lang="en-GB" sz="2400" dirty="0" smtClean="0"/>
          </a:p>
          <a:p>
            <a:endParaRPr lang="en-GB" sz="2000" dirty="0" smtClean="0"/>
          </a:p>
          <a:p>
            <a:endParaRPr lang="en-US" dirty="0" smtClean="0"/>
          </a:p>
        </p:txBody>
      </p:sp>
      <p:sp>
        <p:nvSpPr>
          <p:cNvPr id="22532" name="Slide Number Placeholder 3"/>
          <p:cNvSpPr>
            <a:spLocks noGrp="1"/>
          </p:cNvSpPr>
          <p:nvPr>
            <p:ph type="sldNum" sz="quarter" idx="10"/>
          </p:nvPr>
        </p:nvSpPr>
        <p:spPr>
          <a:noFill/>
        </p:spPr>
        <p:txBody>
          <a:bodyPr/>
          <a:lstStyle/>
          <a:p>
            <a:r>
              <a:rPr lang="de-DE" smtClean="0"/>
              <a:t>Page  </a:t>
            </a:r>
            <a:fld id="{31AA76A4-7D74-48E0-992D-0C10130B0644}" type="slidenum">
              <a:rPr lang="de-DE" smtClean="0"/>
              <a:pPr/>
              <a:t>4</a:t>
            </a:fld>
            <a:endParaRPr lang="de-DE" smtClean="0"/>
          </a:p>
        </p:txBody>
      </p:sp>
      <p:sp>
        <p:nvSpPr>
          <p:cNvPr id="7" name="Content Placeholder 2"/>
          <p:cNvSpPr txBox="1">
            <a:spLocks/>
          </p:cNvSpPr>
          <p:nvPr/>
        </p:nvSpPr>
        <p:spPr bwMode="auto">
          <a:xfrm>
            <a:off x="250824" y="1268413"/>
            <a:ext cx="8893175" cy="15890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11"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graphicFrame>
        <p:nvGraphicFramePr>
          <p:cNvPr id="12" name="Table 11"/>
          <p:cNvGraphicFramePr>
            <a:graphicFrameLocks noGrp="1"/>
          </p:cNvGraphicFramePr>
          <p:nvPr/>
        </p:nvGraphicFramePr>
        <p:xfrm>
          <a:off x="2000232" y="4071942"/>
          <a:ext cx="5214974" cy="2226415"/>
        </p:xfrm>
        <a:graphic>
          <a:graphicData uri="http://schemas.openxmlformats.org/drawingml/2006/table">
            <a:tbl>
              <a:tblPr/>
              <a:tblGrid>
                <a:gridCol w="2607487"/>
                <a:gridCol w="2607487"/>
              </a:tblGrid>
              <a:tr h="233213">
                <a:tc>
                  <a:txBody>
                    <a:bodyPr/>
                    <a:lstStyle/>
                    <a:p>
                      <a:pPr algn="ctr">
                        <a:lnSpc>
                          <a:spcPct val="150000"/>
                        </a:lnSpc>
                        <a:spcAft>
                          <a:spcPts val="0"/>
                        </a:spcAft>
                      </a:pPr>
                      <a:r>
                        <a:rPr lang="de-DE" sz="1200" b="1" dirty="0">
                          <a:latin typeface="Times New Roman"/>
                          <a:ea typeface="Times New Roman"/>
                          <a:cs typeface="Times New Roman"/>
                        </a:rPr>
                        <a:t>Operating Year</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dirty="0">
                          <a:latin typeface="Times New Roman"/>
                          <a:ea typeface="Times New Roman"/>
                          <a:cs typeface="Times New Roman"/>
                        </a:rPr>
                        <a:t>Year-on-Year change</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28">
                <a:tc>
                  <a:txBody>
                    <a:bodyPr/>
                    <a:lstStyle/>
                    <a:p>
                      <a:pPr algn="ctr">
                        <a:lnSpc>
                          <a:spcPct val="150000"/>
                        </a:lnSpc>
                        <a:spcAft>
                          <a:spcPts val="0"/>
                        </a:spcAft>
                      </a:pPr>
                      <a:r>
                        <a:rPr lang="de-DE" sz="1200" b="1" dirty="0">
                          <a:latin typeface="Times New Roman"/>
                          <a:ea typeface="Times New Roman"/>
                          <a:cs typeface="Times New Roman"/>
                        </a:rPr>
                        <a:t>2007</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a:latin typeface="Times New Roman"/>
                          <a:ea typeface="Times New Roman"/>
                          <a:cs typeface="Times New Roman"/>
                        </a:rPr>
                        <a:t>-</a:t>
                      </a:r>
                      <a:endParaRPr lang="en-US" sz="12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28">
                <a:tc>
                  <a:txBody>
                    <a:bodyPr/>
                    <a:lstStyle/>
                    <a:p>
                      <a:pPr algn="ctr">
                        <a:lnSpc>
                          <a:spcPct val="150000"/>
                        </a:lnSpc>
                        <a:spcAft>
                          <a:spcPts val="0"/>
                        </a:spcAft>
                      </a:pPr>
                      <a:r>
                        <a:rPr lang="de-DE" sz="1200" b="1" dirty="0">
                          <a:latin typeface="Times New Roman"/>
                          <a:ea typeface="Times New Roman"/>
                          <a:cs typeface="Times New Roman"/>
                        </a:rPr>
                        <a:t>2008</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a:latin typeface="Times New Roman"/>
                          <a:ea typeface="Times New Roman"/>
                          <a:cs typeface="Times New Roman"/>
                        </a:rPr>
                        <a:t>+7.6%</a:t>
                      </a:r>
                      <a:endParaRPr lang="en-US" sz="12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28">
                <a:tc>
                  <a:txBody>
                    <a:bodyPr/>
                    <a:lstStyle/>
                    <a:p>
                      <a:pPr algn="ctr">
                        <a:lnSpc>
                          <a:spcPct val="150000"/>
                        </a:lnSpc>
                        <a:spcAft>
                          <a:spcPts val="0"/>
                        </a:spcAft>
                      </a:pPr>
                      <a:r>
                        <a:rPr lang="de-DE" sz="1200" b="1">
                          <a:latin typeface="Times New Roman"/>
                          <a:ea typeface="Times New Roman"/>
                          <a:cs typeface="Times New Roman"/>
                        </a:rPr>
                        <a:t>2009</a:t>
                      </a:r>
                      <a:endParaRPr lang="en-US" sz="12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dirty="0">
                          <a:latin typeface="Times New Roman"/>
                          <a:ea typeface="Times New Roman"/>
                          <a:cs typeface="Times New Roman"/>
                        </a:rPr>
                        <a:t>+15.7%</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28">
                <a:tc>
                  <a:txBody>
                    <a:bodyPr/>
                    <a:lstStyle/>
                    <a:p>
                      <a:pPr algn="ctr">
                        <a:lnSpc>
                          <a:spcPct val="150000"/>
                        </a:lnSpc>
                        <a:spcAft>
                          <a:spcPts val="0"/>
                        </a:spcAft>
                      </a:pPr>
                      <a:r>
                        <a:rPr lang="de-DE" sz="1200" b="1">
                          <a:latin typeface="Times New Roman"/>
                          <a:ea typeface="Times New Roman"/>
                          <a:cs typeface="Times New Roman"/>
                        </a:rPr>
                        <a:t>2010</a:t>
                      </a:r>
                      <a:endParaRPr lang="en-US" sz="12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dirty="0">
                          <a:latin typeface="Times New Roman"/>
                          <a:ea typeface="Times New Roman"/>
                          <a:cs typeface="Times New Roman"/>
                        </a:rPr>
                        <a:t>+11.4%</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28">
                <a:tc>
                  <a:txBody>
                    <a:bodyPr/>
                    <a:lstStyle/>
                    <a:p>
                      <a:pPr algn="ctr">
                        <a:lnSpc>
                          <a:spcPct val="150000"/>
                        </a:lnSpc>
                        <a:spcAft>
                          <a:spcPts val="0"/>
                        </a:spcAft>
                      </a:pPr>
                      <a:r>
                        <a:rPr lang="de-DE" sz="1200" b="1">
                          <a:latin typeface="Times New Roman"/>
                          <a:ea typeface="Times New Roman"/>
                          <a:cs typeface="Times New Roman"/>
                        </a:rPr>
                        <a:t>2011</a:t>
                      </a:r>
                      <a:endParaRPr lang="en-US" sz="12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dirty="0">
                          <a:latin typeface="Times New Roman"/>
                          <a:ea typeface="Times New Roman"/>
                          <a:cs typeface="Times New Roman"/>
                        </a:rPr>
                        <a:t>+5.5%</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28">
                <a:tc>
                  <a:txBody>
                    <a:bodyPr/>
                    <a:lstStyle/>
                    <a:p>
                      <a:pPr algn="ctr">
                        <a:lnSpc>
                          <a:spcPct val="150000"/>
                        </a:lnSpc>
                        <a:spcAft>
                          <a:spcPts val="0"/>
                        </a:spcAft>
                      </a:pPr>
                      <a:r>
                        <a:rPr lang="de-DE" sz="1200" b="1">
                          <a:latin typeface="Times New Roman"/>
                          <a:ea typeface="Times New Roman"/>
                          <a:cs typeface="Times New Roman"/>
                        </a:rPr>
                        <a:t>Increase 2007 to 2011</a:t>
                      </a:r>
                      <a:endParaRPr lang="en-US" sz="12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e-DE" sz="1200" b="1" dirty="0">
                          <a:latin typeface="Times New Roman"/>
                          <a:ea typeface="Times New Roman"/>
                          <a:cs typeface="Times New Roman"/>
                        </a:rPr>
                        <a:t>+46.1 %</a:t>
                      </a:r>
                      <a:endParaRPr lang="en-US" sz="12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Prerequisites</a:t>
            </a:r>
            <a:endParaRPr lang="en-US" dirty="0" smtClean="0"/>
          </a:p>
        </p:txBody>
      </p:sp>
      <p:sp>
        <p:nvSpPr>
          <p:cNvPr id="21508" name="Rectangle 6"/>
          <p:cNvSpPr>
            <a:spLocks noGrp="1" noChangeArrowheads="1"/>
          </p:cNvSpPr>
          <p:nvPr>
            <p:ph type="sldNum" sz="quarter" idx="10"/>
          </p:nvPr>
        </p:nvSpPr>
        <p:spPr>
          <a:noFill/>
        </p:spPr>
        <p:txBody>
          <a:bodyPr/>
          <a:lstStyle/>
          <a:p>
            <a:r>
              <a:rPr lang="de-DE" smtClean="0"/>
              <a:t>Page  </a:t>
            </a:r>
            <a:fld id="{7E6D8BB8-15A4-43FA-8E77-23BEDF258247}" type="slidenum">
              <a:rPr lang="de-DE" smtClean="0"/>
              <a:pPr/>
              <a:t>5</a:t>
            </a:fld>
            <a:endParaRPr lang="de-DE" smtClean="0"/>
          </a:p>
        </p:txBody>
      </p:sp>
      <p:sp>
        <p:nvSpPr>
          <p:cNvPr id="8" name="Content Placeholder 2"/>
          <p:cNvSpPr txBox="1">
            <a:spLocks/>
          </p:cNvSpPr>
          <p:nvPr/>
        </p:nvSpPr>
        <p:spPr bwMode="auto">
          <a:xfrm>
            <a:off x="250824" y="1268413"/>
            <a:ext cx="8893175" cy="15890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Arial" charset="0"/>
              <a:ea typeface="+mn-ea"/>
              <a:cs typeface="+mn-cs"/>
            </a:endParaRPr>
          </a:p>
        </p:txBody>
      </p:sp>
      <p:cxnSp>
        <p:nvCxnSpPr>
          <p:cNvPr id="13" name="Straight Arrow Connector 12"/>
          <p:cNvCxnSpPr/>
          <p:nvPr/>
        </p:nvCxnSpPr>
        <p:spPr bwMode="auto">
          <a:xfrm rot="5400000">
            <a:off x="3143239" y="3000373"/>
            <a:ext cx="642944" cy="71438"/>
          </a:xfrm>
          <a:prstGeom prst="straightConnector1">
            <a:avLst/>
          </a:prstGeom>
          <a:noFill/>
          <a:ln w="9525" cap="flat" cmpd="sng" algn="ctr">
            <a:noFill/>
            <a:prstDash val="solid"/>
            <a:round/>
            <a:headEnd type="none" w="med" len="med"/>
            <a:tailEnd type="arrow"/>
          </a:ln>
          <a:effectLst/>
        </p:spPr>
      </p:cxnSp>
      <p:cxnSp>
        <p:nvCxnSpPr>
          <p:cNvPr id="16" name="Straight Connector 15"/>
          <p:cNvCxnSpPr/>
          <p:nvPr/>
        </p:nvCxnSpPr>
        <p:spPr bwMode="auto">
          <a:xfrm rot="5400000" flipH="1" flipV="1">
            <a:off x="2027971" y="2862085"/>
            <a:ext cx="2334303" cy="896367"/>
          </a:xfrm>
          <a:prstGeom prst="line">
            <a:avLst/>
          </a:prstGeom>
          <a:noFill/>
          <a:ln w="9525" cap="flat" cmpd="sng" algn="ctr">
            <a:noFill/>
            <a:prstDash val="solid"/>
            <a:round/>
            <a:headEnd type="none" w="med" len="med"/>
            <a:tailEnd type="none" w="med" len="med"/>
          </a:ln>
          <a:effectLst/>
        </p:spPr>
      </p:cxnSp>
      <p:sp>
        <p:nvSpPr>
          <p:cNvPr id="12"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
        <p:nvSpPr>
          <p:cNvPr id="14" name="Content Placeholder 13"/>
          <p:cNvSpPr>
            <a:spLocks noGrp="1"/>
          </p:cNvSpPr>
          <p:nvPr>
            <p:ph idx="1"/>
          </p:nvPr>
        </p:nvSpPr>
        <p:spPr>
          <a:xfrm>
            <a:off x="250824" y="1268413"/>
            <a:ext cx="8678894" cy="5089545"/>
          </a:xfrm>
        </p:spPr>
        <p:txBody>
          <a:bodyPr/>
          <a:lstStyle/>
          <a:p>
            <a:r>
              <a:rPr lang="en-GB" sz="2400" dirty="0" smtClean="0"/>
              <a:t>Tender documents with historic data on O/D passengers and revenues</a:t>
            </a:r>
          </a:p>
          <a:p>
            <a:r>
              <a:rPr lang="en-GB" sz="2400" dirty="0" smtClean="0"/>
              <a:t>Annual subsidy paid for each PSO network segment</a:t>
            </a:r>
          </a:p>
          <a:p>
            <a:endParaRPr lang="en-GB" sz="2400" dirty="0" smtClean="0"/>
          </a:p>
          <a:p>
            <a:pPr>
              <a:buNone/>
            </a:pPr>
            <a:r>
              <a:rPr lang="en-GB" sz="2400" dirty="0" smtClean="0"/>
              <a:t>-&gt; Objective: </a:t>
            </a:r>
            <a:endParaRPr lang="en-GB" sz="2400" dirty="0" smtClean="0"/>
          </a:p>
          <a:p>
            <a:r>
              <a:rPr lang="en-GB" sz="2400" dirty="0" smtClean="0"/>
              <a:t>Calculating </a:t>
            </a:r>
            <a:r>
              <a:rPr lang="en-GB" sz="2400" dirty="0" smtClean="0"/>
              <a:t>operating costs and subsidies by </a:t>
            </a:r>
            <a:r>
              <a:rPr lang="en-GB" sz="2400" dirty="0" smtClean="0"/>
              <a:t>city-pair</a:t>
            </a:r>
          </a:p>
          <a:p>
            <a:r>
              <a:rPr lang="en-GB" sz="2400" dirty="0" smtClean="0"/>
              <a:t>Calculating average ticket fare</a:t>
            </a:r>
            <a:endParaRPr lang="en-US" sz="2400" dirty="0" smtClean="0"/>
          </a:p>
          <a:p>
            <a:endParaRPr lang="en-GB" sz="2400" dirty="0" smtClean="0"/>
          </a:p>
          <a:p>
            <a:pPr>
              <a:buNone/>
            </a:pPr>
            <a:r>
              <a:rPr lang="en-GB" sz="2400" dirty="0" smtClean="0"/>
              <a:t>	</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p:cNvSpPr>
            <a:spLocks noGrp="1"/>
          </p:cNvSpPr>
          <p:nvPr>
            <p:ph type="title"/>
          </p:nvPr>
        </p:nvSpPr>
        <p:spPr/>
        <p:txBody>
          <a:bodyPr/>
          <a:lstStyle/>
          <a:p>
            <a:r>
              <a:rPr lang="en-GB" dirty="0" smtClean="0"/>
              <a:t>Set up of the </a:t>
            </a:r>
            <a:r>
              <a:rPr lang="en-GB" dirty="0" smtClean="0"/>
              <a:t>Origin-Destination Matrices</a:t>
            </a:r>
            <a:endParaRPr lang="en-US" dirty="0" smtClean="0"/>
          </a:p>
        </p:txBody>
      </p:sp>
      <p:sp>
        <p:nvSpPr>
          <p:cNvPr id="19460" name="Content Placeholder 2"/>
          <p:cNvSpPr>
            <a:spLocks noGrp="1"/>
          </p:cNvSpPr>
          <p:nvPr>
            <p:ph idx="1"/>
          </p:nvPr>
        </p:nvSpPr>
        <p:spPr/>
        <p:txBody>
          <a:bodyPr/>
          <a:lstStyle/>
          <a:p>
            <a:r>
              <a:rPr lang="en-GB" sz="2000" dirty="0" smtClean="0"/>
              <a:t>Given: 	PAX-[#]*		*[#]: </a:t>
            </a:r>
            <a:r>
              <a:rPr lang="en-GB" sz="2000" i="1" dirty="0" smtClean="0"/>
              <a:t>n</a:t>
            </a:r>
            <a:r>
              <a:rPr lang="en-GB" sz="2000" dirty="0" smtClean="0"/>
              <a:t> x </a:t>
            </a:r>
            <a:r>
              <a:rPr lang="en-GB" sz="2000" i="1" dirty="0" smtClean="0"/>
              <a:t>n</a:t>
            </a:r>
            <a:r>
              <a:rPr lang="en-GB" sz="2000" dirty="0" smtClean="0"/>
              <a:t>-Matrix</a:t>
            </a:r>
          </a:p>
          <a:p>
            <a:pPr>
              <a:buNone/>
            </a:pPr>
            <a:r>
              <a:rPr lang="en-GB" sz="2000" dirty="0" smtClean="0"/>
              <a:t>	</a:t>
            </a:r>
            <a:r>
              <a:rPr lang="en-GB" sz="2000" dirty="0" smtClean="0"/>
              <a:t>		Revenue-</a:t>
            </a:r>
            <a:r>
              <a:rPr lang="en-GB" sz="2000" dirty="0" smtClean="0"/>
              <a:t> </a:t>
            </a:r>
            <a:r>
              <a:rPr lang="en-GB" sz="2000" dirty="0" smtClean="0"/>
              <a:t>[#]</a:t>
            </a:r>
            <a:endParaRPr lang="en-GB" sz="2000" dirty="0" smtClean="0"/>
          </a:p>
          <a:p>
            <a:r>
              <a:rPr lang="en-GB" sz="2000" dirty="0" smtClean="0"/>
              <a:t>Key:	</a:t>
            </a:r>
            <a:r>
              <a:rPr lang="en-GB" sz="2000" dirty="0" smtClean="0"/>
              <a:t>	</a:t>
            </a:r>
            <a:r>
              <a:rPr lang="en-GB" sz="2000" dirty="0" smtClean="0"/>
              <a:t>Km-Distances-[#]</a:t>
            </a:r>
          </a:p>
          <a:p>
            <a:endParaRPr lang="en-GB" sz="2000" dirty="0" smtClean="0"/>
          </a:p>
          <a:p>
            <a:r>
              <a:rPr lang="en-GB" sz="2000" dirty="0" smtClean="0"/>
              <a:t>Formulas:	</a:t>
            </a:r>
          </a:p>
          <a:p>
            <a:pPr>
              <a:buNone/>
            </a:pPr>
            <a:r>
              <a:rPr lang="en-GB" sz="2000" dirty="0" smtClean="0"/>
              <a:t>	</a:t>
            </a:r>
            <a:r>
              <a:rPr lang="en-GB" sz="2000" dirty="0" smtClean="0"/>
              <a:t>Average Fare </a:t>
            </a:r>
            <a:r>
              <a:rPr lang="en-GB" sz="2000" dirty="0" smtClean="0"/>
              <a:t>= Revenue- </a:t>
            </a:r>
            <a:r>
              <a:rPr lang="en-GB" sz="2000" dirty="0" smtClean="0"/>
              <a:t>[#] / PAX-[#]</a:t>
            </a:r>
          </a:p>
          <a:p>
            <a:endParaRPr lang="en-GB" sz="2000" dirty="0" smtClean="0"/>
          </a:p>
          <a:p>
            <a:pPr>
              <a:buFontTx/>
              <a:buNone/>
            </a:pPr>
            <a:r>
              <a:rPr lang="en-GB" sz="2000" dirty="0" smtClean="0"/>
              <a:t>	</a:t>
            </a:r>
            <a:r>
              <a:rPr lang="en-GB" sz="2000" dirty="0" smtClean="0"/>
              <a:t>Revenue-Passenger </a:t>
            </a:r>
            <a:r>
              <a:rPr lang="en-GB" sz="2000" dirty="0" err="1" smtClean="0"/>
              <a:t>Kilometer</a:t>
            </a:r>
            <a:r>
              <a:rPr lang="en-GB" sz="2000" dirty="0" smtClean="0"/>
              <a:t> (RPK)-[#] = </a:t>
            </a:r>
            <a:r>
              <a:rPr lang="en-GB" sz="2000" dirty="0" smtClean="0"/>
              <a:t>PAX-</a:t>
            </a:r>
            <a:r>
              <a:rPr lang="en-GB" sz="2000" dirty="0" smtClean="0"/>
              <a:t>[#] x Km-Distances-</a:t>
            </a:r>
            <a:r>
              <a:rPr lang="en-GB" sz="2000" dirty="0" smtClean="0"/>
              <a:t>[#]</a:t>
            </a:r>
            <a:endParaRPr lang="en-GB" sz="2000" dirty="0" smtClean="0"/>
          </a:p>
          <a:p>
            <a:pPr>
              <a:buFontTx/>
              <a:buNone/>
            </a:pPr>
            <a:endParaRPr lang="en-GB" sz="2000" dirty="0" smtClean="0"/>
          </a:p>
          <a:p>
            <a:pPr>
              <a:buFontTx/>
              <a:buNone/>
            </a:pPr>
            <a:r>
              <a:rPr lang="en-GB" sz="2000" dirty="0" smtClean="0"/>
              <a:t>	Revenue per RPK-[#] (RRPK; Yield) = </a:t>
            </a:r>
            <a:r>
              <a:rPr lang="en-GB" sz="2000" dirty="0" smtClean="0"/>
              <a:t>Revenue- </a:t>
            </a:r>
            <a:r>
              <a:rPr lang="en-GB" sz="2000" dirty="0" smtClean="0"/>
              <a:t>[#] / RPK-[#]</a:t>
            </a:r>
          </a:p>
          <a:p>
            <a:pPr>
              <a:buFontTx/>
              <a:buNone/>
            </a:pPr>
            <a:endParaRPr lang="en-GB" sz="2000" dirty="0" smtClean="0"/>
          </a:p>
          <a:p>
            <a:pPr>
              <a:buFontTx/>
              <a:buNone/>
            </a:pPr>
            <a:r>
              <a:rPr lang="en-GB" sz="2000" dirty="0" smtClean="0"/>
              <a:t>	Profit (“-”) or Subsidy (“+”) per RPK = Cost per RPK (CRPK) - RRPK</a:t>
            </a:r>
          </a:p>
          <a:p>
            <a:pPr>
              <a:buFontTx/>
              <a:buNone/>
            </a:pPr>
            <a:endParaRPr lang="en-GB" sz="2000" dirty="0" smtClean="0"/>
          </a:p>
          <a:p>
            <a:pPr>
              <a:buFontTx/>
              <a:buNone/>
            </a:pPr>
            <a:r>
              <a:rPr lang="en-GB" sz="2000" dirty="0" smtClean="0"/>
              <a:t>	</a:t>
            </a:r>
            <a:endParaRPr lang="en-GB" sz="2000" dirty="0" smtClean="0"/>
          </a:p>
        </p:txBody>
      </p:sp>
      <p:sp>
        <p:nvSpPr>
          <p:cNvPr id="19461" name="Slide Number Placeholder 3"/>
          <p:cNvSpPr>
            <a:spLocks noGrp="1"/>
          </p:cNvSpPr>
          <p:nvPr>
            <p:ph type="sldNum" sz="quarter" idx="10"/>
          </p:nvPr>
        </p:nvSpPr>
        <p:spPr>
          <a:noFill/>
        </p:spPr>
        <p:txBody>
          <a:bodyPr/>
          <a:lstStyle/>
          <a:p>
            <a:r>
              <a:rPr lang="de-DE" smtClean="0"/>
              <a:t>Page  </a:t>
            </a:r>
            <a:fld id="{E2A12491-AEB7-4AB4-B053-CAFFFDE12423}" type="slidenum">
              <a:rPr lang="de-DE" smtClean="0"/>
              <a:pPr/>
              <a:t>6</a:t>
            </a:fld>
            <a:endParaRPr lang="de-DE" smtClean="0"/>
          </a:p>
        </p:txBody>
      </p:sp>
      <p:sp>
        <p:nvSpPr>
          <p:cNvPr id="8"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a:t>
            </a:r>
            <a:r>
              <a:rPr lang="en-GB" dirty="0" err="1" smtClean="0"/>
              <a:t>Finnmark</a:t>
            </a:r>
            <a:r>
              <a:rPr lang="en-GB" dirty="0" smtClean="0"/>
              <a:t> and North-</a:t>
            </a:r>
            <a:r>
              <a:rPr lang="en-GB" dirty="0" err="1" smtClean="0"/>
              <a:t>Troms</a:t>
            </a:r>
            <a:r>
              <a:rPr lang="en-GB" dirty="0" smtClean="0"/>
              <a:t> PSO Network</a:t>
            </a:r>
            <a:endParaRPr lang="en-US" dirty="0"/>
          </a:p>
        </p:txBody>
      </p:sp>
      <p:pic>
        <p:nvPicPr>
          <p:cNvPr id="5" name="Content Placeholder 4" descr="airport_map.gif"/>
          <p:cNvPicPr>
            <a:picLocks noGrp="1" noChangeAspect="1"/>
          </p:cNvPicPr>
          <p:nvPr>
            <p:ph idx="1"/>
          </p:nvPr>
        </p:nvPicPr>
        <p:blipFill>
          <a:blip r:embed="rId2"/>
          <a:srcRect l="45905" b="67962"/>
          <a:stretch>
            <a:fillRect/>
          </a:stretch>
        </p:blipFill>
        <p:spPr>
          <a:xfrm>
            <a:off x="5103936" y="1142984"/>
            <a:ext cx="3825782" cy="2531984"/>
          </a:xfrm>
        </p:spPr>
      </p:pic>
      <p:sp>
        <p:nvSpPr>
          <p:cNvPr id="4" name="Slide Number Placeholder 3"/>
          <p:cNvSpPr>
            <a:spLocks noGrp="1"/>
          </p:cNvSpPr>
          <p:nvPr>
            <p:ph type="sldNum" sz="quarter" idx="10"/>
          </p:nvPr>
        </p:nvSpPr>
        <p:spPr/>
        <p:txBody>
          <a:bodyPr/>
          <a:lstStyle/>
          <a:p>
            <a:pPr>
              <a:defRPr/>
            </a:pPr>
            <a:r>
              <a:rPr lang="de-DE" smtClean="0"/>
              <a:t>Page  </a:t>
            </a:r>
            <a:fld id="{C752D95D-75AA-4F13-AFFE-97CFD17A937D}" type="slidenum">
              <a:rPr lang="de-DE" smtClean="0"/>
              <a:pPr>
                <a:defRPr/>
              </a:pPr>
              <a:t>7</a:t>
            </a:fld>
            <a:endParaRPr lang="de-DE"/>
          </a:p>
        </p:txBody>
      </p:sp>
      <p:sp>
        <p:nvSpPr>
          <p:cNvPr id="6" name="Content Placeholder 2"/>
          <p:cNvSpPr txBox="1">
            <a:spLocks/>
          </p:cNvSpPr>
          <p:nvPr/>
        </p:nvSpPr>
        <p:spPr bwMode="auto">
          <a:xfrm>
            <a:off x="250825" y="1268413"/>
            <a:ext cx="8642350" cy="5113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7" name="Oval 6"/>
          <p:cNvSpPr/>
          <p:nvPr/>
        </p:nvSpPr>
        <p:spPr bwMode="auto">
          <a:xfrm>
            <a:off x="5429256" y="1142984"/>
            <a:ext cx="3571868" cy="2214578"/>
          </a:xfrm>
          <a:prstGeom prst="ellips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rgbClr val="000066"/>
              </a:solidFill>
              <a:effectLst/>
              <a:latin typeface="Calibri" pitchFamily="34" charset="0"/>
              <a:cs typeface="Arial" charset="0"/>
            </a:endParaRPr>
          </a:p>
        </p:txBody>
      </p:sp>
      <p:graphicFrame>
        <p:nvGraphicFramePr>
          <p:cNvPr id="8" name="Table 7"/>
          <p:cNvGraphicFramePr>
            <a:graphicFrameLocks noGrp="1"/>
          </p:cNvGraphicFramePr>
          <p:nvPr/>
        </p:nvGraphicFramePr>
        <p:xfrm>
          <a:off x="2833712" y="3786190"/>
          <a:ext cx="6096012" cy="2714640"/>
        </p:xfrm>
        <a:graphic>
          <a:graphicData uri="http://schemas.openxmlformats.org/drawingml/2006/table">
            <a:tbl>
              <a:tblPr/>
              <a:tblGrid>
                <a:gridCol w="468924"/>
                <a:gridCol w="468924"/>
                <a:gridCol w="468924"/>
                <a:gridCol w="468924"/>
                <a:gridCol w="468924"/>
                <a:gridCol w="468924"/>
                <a:gridCol w="468924"/>
                <a:gridCol w="468924"/>
                <a:gridCol w="468924"/>
                <a:gridCol w="468924"/>
                <a:gridCol w="468924"/>
                <a:gridCol w="468924"/>
                <a:gridCol w="468924"/>
              </a:tblGrid>
              <a:tr h="180976">
                <a:tc gridSpan="13">
                  <a:txBody>
                    <a:bodyPr/>
                    <a:lstStyle/>
                    <a:p>
                      <a:pPr algn="l" fontAlgn="t"/>
                      <a:r>
                        <a:rPr lang="en-US" sz="1100" b="0" i="1" u="none" strike="noStrike" dirty="0">
                          <a:solidFill>
                            <a:srgbClr val="000000"/>
                          </a:solidFill>
                          <a:latin typeface="Calibri"/>
                        </a:rPr>
                        <a:t>Distances in Kilometers</a:t>
                      </a:r>
                    </a:p>
                  </a:txBody>
                  <a:tcPr marL="0" marR="0" marT="0" marB="0">
                    <a:lnL>
                      <a:noFill/>
                    </a:lnL>
                    <a:lnR>
                      <a:noFill/>
                    </a:lnR>
                    <a:lnT>
                      <a:noFill/>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0976">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TO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FROM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dirty="0">
                          <a:solidFill>
                            <a:srgbClr val="000000"/>
                          </a:solidFill>
                          <a:latin typeface="Calibri"/>
                        </a:rPr>
                        <a:t>ALF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BJF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BVG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HFT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HVG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HAA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KKN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MEH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SOJ</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TOS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VAW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t"/>
                      <a:r>
                        <a:rPr lang="en-US" sz="1100" b="0" i="0" u="none" strike="noStrike">
                          <a:solidFill>
                            <a:srgbClr val="000000"/>
                          </a:solidFill>
                          <a:latin typeface="Calibri"/>
                        </a:rPr>
                        <a:t>VDS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ALF</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232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252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203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174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BJF</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279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418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58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60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BVG</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232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196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116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256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325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HFT</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196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61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257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156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211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HVG</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116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147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206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204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180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HAA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279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256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61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304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217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151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KKN</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252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257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206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304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165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344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423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MEH</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203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156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217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165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365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SOJ</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325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344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292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79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388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TOS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174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418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211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151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423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365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79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466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420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VAW</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58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204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83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388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466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55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0976">
                <a:tc>
                  <a:txBody>
                    <a:bodyPr/>
                    <a:lstStyle/>
                    <a:p>
                      <a:pPr algn="l" fontAlgn="t"/>
                      <a:r>
                        <a:rPr lang="en-US" sz="1100" b="0" i="0" u="none" strike="noStrike">
                          <a:solidFill>
                            <a:srgbClr val="000000"/>
                          </a:solidFill>
                          <a:latin typeface="Calibri"/>
                        </a:rPr>
                        <a:t>VDS</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60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94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180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292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131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341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a:solidFill>
                            <a:srgbClr val="000000"/>
                          </a:solidFill>
                          <a:latin typeface="Calibri"/>
                        </a:rPr>
                        <a:t>420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55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1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9" name="Content Placeholder 2"/>
          <p:cNvSpPr txBox="1">
            <a:spLocks/>
          </p:cNvSpPr>
          <p:nvPr/>
        </p:nvSpPr>
        <p:spPr bwMode="auto">
          <a:xfrm>
            <a:off x="403225" y="1420813"/>
            <a:ext cx="8642350" cy="5113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10" name="Content Placeholder 2"/>
          <p:cNvSpPr txBox="1">
            <a:spLocks/>
          </p:cNvSpPr>
          <p:nvPr/>
        </p:nvSpPr>
        <p:spPr bwMode="auto">
          <a:xfrm>
            <a:off x="357158" y="1214422"/>
            <a:ext cx="8642350" cy="5113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sz="2400" kern="0" baseline="0" dirty="0" smtClean="0">
                <a:solidFill>
                  <a:schemeClr val="tx1"/>
                </a:solidFill>
                <a:latin typeface="Arial" charset="0"/>
                <a:cs typeface="+mn-cs"/>
              </a:rPr>
              <a:t>1/3</a:t>
            </a:r>
            <a:r>
              <a:rPr lang="en-GB" sz="2400" kern="0" dirty="0" smtClean="0">
                <a:solidFill>
                  <a:schemeClr val="tx1"/>
                </a:solidFill>
                <a:latin typeface="Arial" charset="0"/>
                <a:cs typeface="+mn-cs"/>
              </a:rPr>
              <a:t> of the Total Subsidies</a:t>
            </a:r>
          </a:p>
          <a:p>
            <a:pPr marL="342900" indent="-342900" eaLnBrk="0" hangingPunct="0">
              <a:spcBef>
                <a:spcPct val="20000"/>
              </a:spcBef>
              <a:buFontTx/>
              <a:buChar char="•"/>
            </a:pPr>
            <a:r>
              <a:rPr lang="en-GB" sz="2400" kern="0" dirty="0" smtClean="0">
                <a:solidFill>
                  <a:schemeClr val="tx1"/>
                </a:solidFill>
                <a:latin typeface="Arial" charset="0"/>
                <a:cs typeface="+mn-cs"/>
              </a:rPr>
              <a:t>Around 135.000 PAX p.a</a:t>
            </a:r>
            <a:r>
              <a:rPr lang="en-GB" sz="2400" kern="0" dirty="0" smtClean="0">
                <a:solidFill>
                  <a:schemeClr val="tx1"/>
                </a:solidFill>
                <a:latin typeface="Arial" charset="0"/>
                <a:cs typeface="+mn-cs"/>
              </a:rPr>
              <a:t>.</a:t>
            </a:r>
            <a:endParaRPr lang="en-GB" sz="2400" kern="0" dirty="0" smtClean="0">
              <a:solidFill>
                <a:schemeClr val="tx1"/>
              </a:solidFill>
              <a:latin typeface="Arial" charset="0"/>
              <a:cs typeface="+mn-cs"/>
            </a:endParaRPr>
          </a:p>
          <a:p>
            <a:pPr marL="342900" indent="-342900" eaLnBrk="0" hangingPunct="0">
              <a:spcBef>
                <a:spcPct val="20000"/>
              </a:spcBef>
              <a:buFontTx/>
              <a:buChar char="•"/>
            </a:pPr>
            <a:r>
              <a:rPr lang="en-GB" sz="2400" kern="0" dirty="0" smtClean="0">
                <a:solidFill>
                  <a:schemeClr val="tx1"/>
                </a:solidFill>
                <a:latin typeface="Arial" charset="0"/>
                <a:cs typeface="+mn-cs"/>
              </a:rPr>
              <a:t>Average Fare about 490 NOK</a:t>
            </a:r>
            <a:br>
              <a:rPr lang="en-GB" sz="2400" kern="0" dirty="0" smtClean="0">
                <a:solidFill>
                  <a:schemeClr val="tx1"/>
                </a:solidFill>
                <a:latin typeface="Arial" charset="0"/>
                <a:cs typeface="+mn-cs"/>
              </a:rPr>
            </a:br>
            <a:r>
              <a:rPr lang="en-GB" sz="2400" kern="0" dirty="0" smtClean="0">
                <a:solidFill>
                  <a:schemeClr val="tx1"/>
                </a:solidFill>
                <a:latin typeface="Arial" charset="0"/>
                <a:cs typeface="+mn-cs"/>
              </a:rPr>
              <a:t>(65 Euro)</a:t>
            </a:r>
          </a:p>
          <a:p>
            <a:pPr marL="342900" indent="-342900" eaLnBrk="0" hangingPunct="0">
              <a:spcBef>
                <a:spcPct val="20000"/>
              </a:spcBef>
              <a:buFontTx/>
              <a:buChar char="•"/>
            </a:pPr>
            <a:r>
              <a:rPr lang="en-GB" sz="2400" kern="0" dirty="0" smtClean="0">
                <a:solidFill>
                  <a:schemeClr val="tx1"/>
                </a:solidFill>
                <a:latin typeface="Arial" charset="0"/>
                <a:cs typeface="+mn-cs"/>
              </a:rPr>
              <a:t>1,500 NOK Subsidy per PAX</a:t>
            </a:r>
            <a:br>
              <a:rPr lang="en-GB" sz="2400" kern="0" dirty="0" smtClean="0">
                <a:solidFill>
                  <a:schemeClr val="tx1"/>
                </a:solidFill>
                <a:latin typeface="Arial" charset="0"/>
                <a:cs typeface="+mn-cs"/>
              </a:rPr>
            </a:br>
            <a:r>
              <a:rPr lang="en-GB" sz="2400" kern="0" dirty="0" smtClean="0">
                <a:solidFill>
                  <a:schemeClr val="tx1"/>
                </a:solidFill>
                <a:latin typeface="Arial" charset="0"/>
                <a:cs typeface="+mn-cs"/>
              </a:rPr>
              <a:t>(200 Euro)</a:t>
            </a:r>
            <a:endParaRPr lang="en-GB" sz="2400" kern="0" dirty="0" smtClean="0">
              <a:solidFill>
                <a:schemeClr val="tx1"/>
              </a:solidFill>
              <a:latin typeface="Arial" charset="0"/>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Subsidies per route for two Scenarios</a:t>
            </a:r>
            <a:endParaRPr lang="en-US" dirty="0" smtClean="0"/>
          </a:p>
        </p:txBody>
      </p:sp>
      <p:sp>
        <p:nvSpPr>
          <p:cNvPr id="22531" name="Content Placeholder 2"/>
          <p:cNvSpPr>
            <a:spLocks noGrp="1"/>
          </p:cNvSpPr>
          <p:nvPr>
            <p:ph idx="1"/>
          </p:nvPr>
        </p:nvSpPr>
        <p:spPr/>
        <p:txBody>
          <a:bodyPr/>
          <a:lstStyle/>
          <a:p>
            <a:endParaRPr lang="en-GB" sz="2000" dirty="0" smtClean="0"/>
          </a:p>
          <a:p>
            <a:endParaRPr lang="en-GB" sz="2000" dirty="0" smtClean="0"/>
          </a:p>
          <a:p>
            <a:endParaRPr lang="en-US" dirty="0" smtClean="0"/>
          </a:p>
        </p:txBody>
      </p:sp>
      <p:sp>
        <p:nvSpPr>
          <p:cNvPr id="22532" name="Slide Number Placeholder 3"/>
          <p:cNvSpPr>
            <a:spLocks noGrp="1"/>
          </p:cNvSpPr>
          <p:nvPr>
            <p:ph type="sldNum" sz="quarter" idx="10"/>
          </p:nvPr>
        </p:nvSpPr>
        <p:spPr>
          <a:noFill/>
        </p:spPr>
        <p:txBody>
          <a:bodyPr/>
          <a:lstStyle/>
          <a:p>
            <a:r>
              <a:rPr lang="de-DE" smtClean="0"/>
              <a:t>Page  </a:t>
            </a:r>
            <a:fld id="{31AA76A4-7D74-48E0-992D-0C10130B0644}" type="slidenum">
              <a:rPr lang="de-DE" smtClean="0"/>
              <a:pPr/>
              <a:t>8</a:t>
            </a:fld>
            <a:endParaRPr lang="de-DE" smtClean="0"/>
          </a:p>
        </p:txBody>
      </p:sp>
      <p:sp>
        <p:nvSpPr>
          <p:cNvPr id="9"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graphicFrame>
        <p:nvGraphicFramePr>
          <p:cNvPr id="10" name="Table 9"/>
          <p:cNvGraphicFramePr>
            <a:graphicFrameLocks noGrp="1"/>
          </p:cNvGraphicFramePr>
          <p:nvPr/>
        </p:nvGraphicFramePr>
        <p:xfrm>
          <a:off x="2786050" y="3857628"/>
          <a:ext cx="6096006" cy="2700240"/>
        </p:xfrm>
        <a:graphic>
          <a:graphicData uri="http://schemas.openxmlformats.org/drawingml/2006/table">
            <a:tbl>
              <a:tblPr/>
              <a:tblGrid>
                <a:gridCol w="419625"/>
                <a:gridCol w="419625"/>
                <a:gridCol w="419625"/>
                <a:gridCol w="419625"/>
                <a:gridCol w="419625"/>
                <a:gridCol w="419625"/>
                <a:gridCol w="419625"/>
                <a:gridCol w="419625"/>
                <a:gridCol w="419625"/>
                <a:gridCol w="419625"/>
                <a:gridCol w="419625"/>
                <a:gridCol w="419625"/>
                <a:gridCol w="419625"/>
                <a:gridCol w="640881"/>
              </a:tblGrid>
              <a:tr h="168765">
                <a:tc gridSpan="14">
                  <a:txBody>
                    <a:bodyPr/>
                    <a:lstStyle/>
                    <a:p>
                      <a:pPr algn="l" fontAlgn="t"/>
                      <a:r>
                        <a:rPr lang="en-US" sz="900" b="0" i="1" u="none" strike="noStrike" dirty="0">
                          <a:solidFill>
                            <a:srgbClr val="000000"/>
                          </a:solidFill>
                          <a:latin typeface="Calibri"/>
                        </a:rPr>
                        <a:t>Profit/Loss per Route in NOK (thousands) April 2008 – March 2009 Route areas 1 and 2</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8765">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TO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8765">
                <a:tc>
                  <a:txBody>
                    <a:bodyPr/>
                    <a:lstStyle/>
                    <a:p>
                      <a:pPr algn="l" fontAlgn="t"/>
                      <a:r>
                        <a:rPr lang="en-US" sz="900" b="0" i="0" u="none" strike="noStrike">
                          <a:solidFill>
                            <a:srgbClr val="000000"/>
                          </a:solidFill>
                          <a:latin typeface="Calibri"/>
                        </a:rPr>
                        <a:t>FROM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ALF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BJF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BVG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HFT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HVG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HAA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KKN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MEH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SOJ</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TOS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VAW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VDS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Totalt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8765">
                <a:tc>
                  <a:txBody>
                    <a:bodyPr/>
                    <a:lstStyle/>
                    <a:p>
                      <a:pPr algn="l" fontAlgn="t"/>
                      <a:r>
                        <a:rPr lang="en-US" sz="900" b="0" i="0" u="none" strike="noStrike">
                          <a:solidFill>
                            <a:srgbClr val="000000"/>
                          </a:solidFill>
                          <a:latin typeface="Calibri"/>
                        </a:rPr>
                        <a:t>ALF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-633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-618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-8,258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-26,574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-36187</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168765">
                <a:tc>
                  <a:txBody>
                    <a:bodyPr/>
                    <a:lstStyle/>
                    <a:p>
                      <a:pPr algn="l" fontAlgn="t"/>
                      <a:r>
                        <a:rPr lang="en-US" sz="900" b="0" i="0" u="none" strike="noStrike">
                          <a:solidFill>
                            <a:srgbClr val="000000"/>
                          </a:solidFill>
                          <a:latin typeface="Calibri"/>
                        </a:rPr>
                        <a:t>BJF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-4,473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-1,553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-1,213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-832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-8200</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BVG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-1,963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-1,087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-964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-4184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HFT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-1,937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-1,626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-1,426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-3,849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-1,349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-4,652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-6,011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-14,105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-35027</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HVG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-4,145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-525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-920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-5698</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HAA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-176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-735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-2,458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-125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-3627</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KKN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-5,488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-2,240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-1,327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-6,978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-864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-2,133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-78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-2,915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-3,121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-25146</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MEH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-528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-8,158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-133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-962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-1,108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-11390</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SOJ</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-982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-3,810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-201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-5241</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TOS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-4,866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-3,255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-1,471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-4,126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-4,313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-18053</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VAW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-2,136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-2,904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-2,670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-7900</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VDS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-20,017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-434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-12,334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-916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-2,537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-1,735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-551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-38758</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Total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-30321</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-9940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-6875</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-42764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-5830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-2820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-21918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-14248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-4475</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-8582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-3550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-48087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1" i="0" u="none" strike="noStrike" dirty="0">
                          <a:solidFill>
                            <a:srgbClr val="FF0000"/>
                          </a:solidFill>
                          <a:latin typeface="Calibri"/>
                        </a:rPr>
                        <a:t>-199410</a:t>
                      </a:r>
                    </a:p>
                  </a:txBody>
                  <a:tcPr marL="0" marR="0" marT="0" marB="0" anchor="b">
                    <a:lnL>
                      <a:noFill/>
                    </a:lnL>
                    <a:lnR>
                      <a:noFill/>
                    </a:lnR>
                    <a:lnT>
                      <a:noFill/>
                    </a:lnT>
                    <a:lnB>
                      <a:noFill/>
                    </a:lnB>
                  </a:tcPr>
                </a:tc>
              </a:tr>
            </a:tbl>
          </a:graphicData>
        </a:graphic>
      </p:graphicFrame>
      <p:graphicFrame>
        <p:nvGraphicFramePr>
          <p:cNvPr id="11" name="Table 10"/>
          <p:cNvGraphicFramePr>
            <a:graphicFrameLocks noGrp="1"/>
          </p:cNvGraphicFramePr>
          <p:nvPr/>
        </p:nvGraphicFramePr>
        <p:xfrm>
          <a:off x="214282" y="1142984"/>
          <a:ext cx="6096006" cy="2700240"/>
        </p:xfrm>
        <a:graphic>
          <a:graphicData uri="http://schemas.openxmlformats.org/drawingml/2006/table">
            <a:tbl>
              <a:tblPr/>
              <a:tblGrid>
                <a:gridCol w="419625"/>
                <a:gridCol w="419625"/>
                <a:gridCol w="419625"/>
                <a:gridCol w="419625"/>
                <a:gridCol w="419625"/>
                <a:gridCol w="419625"/>
                <a:gridCol w="419625"/>
                <a:gridCol w="419625"/>
                <a:gridCol w="419625"/>
                <a:gridCol w="419625"/>
                <a:gridCol w="419625"/>
                <a:gridCol w="419625"/>
                <a:gridCol w="419625"/>
                <a:gridCol w="640881"/>
              </a:tblGrid>
              <a:tr h="168765">
                <a:tc gridSpan="14">
                  <a:txBody>
                    <a:bodyPr/>
                    <a:lstStyle/>
                    <a:p>
                      <a:pPr algn="l" fontAlgn="t"/>
                      <a:r>
                        <a:rPr lang="en-US" sz="900" b="0" i="1" u="none" strike="noStrike">
                          <a:solidFill>
                            <a:srgbClr val="000000"/>
                          </a:solidFill>
                          <a:latin typeface="Calibri"/>
                        </a:rPr>
                        <a:t>Profit/Loss per Route in NOK (thousands) April 2008 – March 2009 Route areas 1 and 2</a:t>
                      </a:r>
                    </a:p>
                  </a:txBody>
                  <a:tcPr marL="0" marR="0" marT="0"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8765">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TO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8765">
                <a:tc>
                  <a:txBody>
                    <a:bodyPr/>
                    <a:lstStyle/>
                    <a:p>
                      <a:pPr algn="l" fontAlgn="t"/>
                      <a:r>
                        <a:rPr lang="en-US" sz="900" b="0" i="0" u="none" strike="noStrike">
                          <a:solidFill>
                            <a:srgbClr val="000000"/>
                          </a:solidFill>
                          <a:latin typeface="Calibri"/>
                        </a:rPr>
                        <a:t>FROM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ALF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BJF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BVG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HFT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HVG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HAA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KKN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MEH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SOJ</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TOS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VAW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VDS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Totalt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8765">
                <a:tc>
                  <a:txBody>
                    <a:bodyPr/>
                    <a:lstStyle/>
                    <a:p>
                      <a:pPr algn="l" fontAlgn="t"/>
                      <a:r>
                        <a:rPr lang="en-US" sz="900" b="0" i="0" u="none" strike="noStrike">
                          <a:solidFill>
                            <a:srgbClr val="000000"/>
                          </a:solidFill>
                          <a:latin typeface="Calibri"/>
                        </a:rPr>
                        <a:t>ALF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-731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-3,562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-4524</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168765">
                <a:tc>
                  <a:txBody>
                    <a:bodyPr/>
                    <a:lstStyle/>
                    <a:p>
                      <a:pPr algn="l" fontAlgn="t"/>
                      <a:r>
                        <a:rPr lang="en-US" sz="900" b="0" i="0" u="none" strike="noStrike">
                          <a:solidFill>
                            <a:srgbClr val="000000"/>
                          </a:solidFill>
                          <a:latin typeface="Calibri"/>
                        </a:rPr>
                        <a:t>BJF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-597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-618</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BVG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-396</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HFT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-156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-261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-232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695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-536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-1,864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-3247</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HVG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636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-78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-204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HAA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-24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KKN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143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-180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1,303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-1647</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MEH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-261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-85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-589</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SOJ</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-48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276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-109</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TOS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-575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-346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-295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182</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-1310</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VAW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-351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-553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-904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VDS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-2,094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-1,739</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-63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953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-221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15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-4137</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68765">
                <a:tc>
                  <a:txBody>
                    <a:bodyPr/>
                    <a:lstStyle/>
                    <a:p>
                      <a:pPr algn="l" fontAlgn="t"/>
                      <a:r>
                        <a:rPr lang="en-US" sz="900" b="0" i="0" u="none" strike="noStrike">
                          <a:solidFill>
                            <a:srgbClr val="000000"/>
                          </a:solidFill>
                          <a:latin typeface="Calibri"/>
                        </a:rPr>
                        <a:t>Total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latin typeface="Calibri"/>
                        </a:rPr>
                        <a:t>-3268</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-956</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-701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-4382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-135</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-165</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-1429</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-841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-21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-113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latin typeface="Calibri"/>
                        </a:rPr>
                        <a:t>-5687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1" i="0" u="none" strike="noStrike" dirty="0">
                          <a:solidFill>
                            <a:srgbClr val="FF0000"/>
                          </a:solidFill>
                          <a:latin typeface="Calibri"/>
                        </a:rPr>
                        <a:t>-17710</a:t>
                      </a:r>
                    </a:p>
                  </a:txBody>
                  <a:tcPr marL="0" marR="0" marT="0" marB="0" anchor="b">
                    <a:lnL>
                      <a:noFill/>
                    </a:lnL>
                    <a:lnR>
                      <a:noFill/>
                    </a:lnR>
                    <a:lnT>
                      <a:noFill/>
                    </a:lnT>
                    <a:lnB>
                      <a:noFill/>
                    </a:lnB>
                  </a:tcPr>
                </a:tc>
              </a:tr>
            </a:tbl>
          </a:graphicData>
        </a:graphic>
      </p:graphicFrame>
      <p:sp>
        <p:nvSpPr>
          <p:cNvPr id="12" name="TextBox 11"/>
          <p:cNvSpPr txBox="1"/>
          <p:nvPr/>
        </p:nvSpPr>
        <p:spPr>
          <a:xfrm>
            <a:off x="6572265" y="1643050"/>
            <a:ext cx="2571736" cy="2031325"/>
          </a:xfrm>
          <a:prstGeom prst="rect">
            <a:avLst/>
          </a:prstGeom>
          <a:noFill/>
        </p:spPr>
        <p:txBody>
          <a:bodyPr wrap="square" rtlCol="0">
            <a:spAutoFit/>
          </a:bodyPr>
          <a:lstStyle/>
          <a:p>
            <a:r>
              <a:rPr lang="en-GB" sz="1800" dirty="0" smtClean="0"/>
              <a:t>Scenario I:</a:t>
            </a:r>
          </a:p>
          <a:p>
            <a:r>
              <a:rPr lang="en-GB" sz="1800" dirty="0" smtClean="0"/>
              <a:t>Operating costs of 4 NOK per RPK (0.53 EURO per RPK)</a:t>
            </a:r>
          </a:p>
          <a:p>
            <a:r>
              <a:rPr lang="en-GB" sz="1800" dirty="0" smtClean="0"/>
              <a:t>Result in 17.7 million </a:t>
            </a:r>
            <a:r>
              <a:rPr lang="en-GB" sz="1800" dirty="0" err="1" smtClean="0"/>
              <a:t>Kroners</a:t>
            </a:r>
            <a:r>
              <a:rPr lang="en-GB" sz="1800" dirty="0" smtClean="0"/>
              <a:t> (2.35 million Euro) in subsidies.</a:t>
            </a:r>
            <a:endParaRPr lang="en-US" sz="1800" dirty="0"/>
          </a:p>
        </p:txBody>
      </p:sp>
      <p:sp>
        <p:nvSpPr>
          <p:cNvPr id="13" name="TextBox 12"/>
          <p:cNvSpPr txBox="1"/>
          <p:nvPr/>
        </p:nvSpPr>
        <p:spPr>
          <a:xfrm>
            <a:off x="214282" y="4143380"/>
            <a:ext cx="2571736" cy="2308324"/>
          </a:xfrm>
          <a:prstGeom prst="rect">
            <a:avLst/>
          </a:prstGeom>
          <a:noFill/>
        </p:spPr>
        <p:txBody>
          <a:bodyPr wrap="square" rtlCol="0">
            <a:spAutoFit/>
          </a:bodyPr>
          <a:lstStyle/>
          <a:p>
            <a:r>
              <a:rPr lang="en-GB" sz="1800" dirty="0" smtClean="0"/>
              <a:t>Scenario II:</a:t>
            </a:r>
            <a:endParaRPr lang="en-GB" sz="1800" dirty="0" smtClean="0"/>
          </a:p>
          <a:p>
            <a:r>
              <a:rPr lang="en-GB" sz="1800" dirty="0" smtClean="0"/>
              <a:t>Operating costs of </a:t>
            </a:r>
            <a:r>
              <a:rPr lang="en-GB" sz="1800" dirty="0" smtClean="0"/>
              <a:t>13.6 </a:t>
            </a:r>
            <a:r>
              <a:rPr lang="en-GB" sz="1800" dirty="0" smtClean="0"/>
              <a:t>NOK per RPK </a:t>
            </a:r>
            <a:r>
              <a:rPr lang="en-GB" sz="1800" dirty="0" smtClean="0"/>
              <a:t>(1.81 </a:t>
            </a:r>
            <a:r>
              <a:rPr lang="en-GB" sz="1800" dirty="0" smtClean="0"/>
              <a:t>EURO per RPK)</a:t>
            </a:r>
          </a:p>
          <a:p>
            <a:r>
              <a:rPr lang="en-GB" sz="1800" dirty="0" smtClean="0"/>
              <a:t>Result in </a:t>
            </a:r>
            <a:r>
              <a:rPr lang="en-GB" sz="1800" dirty="0" smtClean="0"/>
              <a:t>199.4 </a:t>
            </a:r>
            <a:r>
              <a:rPr lang="en-GB" sz="1800" dirty="0" smtClean="0"/>
              <a:t>million </a:t>
            </a:r>
            <a:r>
              <a:rPr lang="en-GB" sz="1800" dirty="0" err="1" smtClean="0"/>
              <a:t>Kroners</a:t>
            </a:r>
            <a:r>
              <a:rPr lang="en-GB" sz="1800" dirty="0" smtClean="0"/>
              <a:t> (</a:t>
            </a:r>
            <a:r>
              <a:rPr lang="en-GB" sz="1800" dirty="0" smtClean="0"/>
              <a:t>26.5 </a:t>
            </a:r>
            <a:r>
              <a:rPr lang="en-GB" sz="1800" dirty="0" smtClean="0"/>
              <a:t>million Euro) in subsidies.</a:t>
            </a:r>
            <a:endParaRPr lang="en-US" sz="1800" dirty="0" smtClean="0"/>
          </a:p>
          <a:p>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p:cNvSpPr>
            <a:spLocks noGrp="1"/>
          </p:cNvSpPr>
          <p:nvPr>
            <p:ph type="title"/>
          </p:nvPr>
        </p:nvSpPr>
        <p:spPr/>
        <p:txBody>
          <a:bodyPr/>
          <a:lstStyle/>
          <a:p>
            <a:r>
              <a:rPr lang="en-GB" dirty="0" smtClean="0"/>
              <a:t>Results for </a:t>
            </a:r>
            <a:r>
              <a:rPr lang="en-GB" dirty="0" err="1" smtClean="0"/>
              <a:t>Finnmark</a:t>
            </a:r>
            <a:r>
              <a:rPr lang="en-GB" dirty="0" smtClean="0"/>
              <a:t> and North-</a:t>
            </a:r>
            <a:r>
              <a:rPr lang="en-GB" dirty="0" err="1" smtClean="0"/>
              <a:t>Troms</a:t>
            </a:r>
            <a:r>
              <a:rPr lang="en-GB" dirty="0" smtClean="0"/>
              <a:t> PSO Network</a:t>
            </a:r>
            <a:endParaRPr lang="en-US" dirty="0" smtClean="0"/>
          </a:p>
        </p:txBody>
      </p:sp>
      <p:sp>
        <p:nvSpPr>
          <p:cNvPr id="19460" name="Content Placeholder 2"/>
          <p:cNvSpPr>
            <a:spLocks noGrp="1"/>
          </p:cNvSpPr>
          <p:nvPr>
            <p:ph idx="1"/>
          </p:nvPr>
        </p:nvSpPr>
        <p:spPr/>
        <p:txBody>
          <a:bodyPr/>
          <a:lstStyle/>
          <a:p>
            <a:pPr>
              <a:buFontTx/>
              <a:buNone/>
            </a:pPr>
            <a:r>
              <a:rPr lang="en-GB" sz="2000" dirty="0" smtClean="0"/>
              <a:t>	</a:t>
            </a:r>
          </a:p>
        </p:txBody>
      </p:sp>
      <p:sp>
        <p:nvSpPr>
          <p:cNvPr id="19461" name="Slide Number Placeholder 3"/>
          <p:cNvSpPr>
            <a:spLocks noGrp="1"/>
          </p:cNvSpPr>
          <p:nvPr>
            <p:ph type="sldNum" sz="quarter" idx="10"/>
          </p:nvPr>
        </p:nvSpPr>
        <p:spPr>
          <a:noFill/>
        </p:spPr>
        <p:txBody>
          <a:bodyPr/>
          <a:lstStyle/>
          <a:p>
            <a:r>
              <a:rPr lang="de-DE" smtClean="0"/>
              <a:t>Page  </a:t>
            </a:r>
            <a:fld id="{E2A12491-AEB7-4AB4-B053-CAFFFDE12423}" type="slidenum">
              <a:rPr lang="de-DE" smtClean="0"/>
              <a:pPr/>
              <a:t>9</a:t>
            </a:fld>
            <a:endParaRPr lang="de-DE" smtClean="0"/>
          </a:p>
        </p:txBody>
      </p:sp>
      <p:sp>
        <p:nvSpPr>
          <p:cNvPr id="8" name="Content Placeholder 2"/>
          <p:cNvSpPr txBox="1">
            <a:spLocks/>
          </p:cNvSpPr>
          <p:nvPr/>
        </p:nvSpPr>
        <p:spPr bwMode="auto">
          <a:xfrm>
            <a:off x="250824" y="1268413"/>
            <a:ext cx="8893175" cy="50895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kumimoji="0" lang="en-GB" sz="24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7" name="Rectangle 35"/>
          <p:cNvSpPr>
            <a:spLocks noGrp="1" noChangeArrowheads="1"/>
          </p:cNvSpPr>
          <p:nvPr>
            <p:ph type="ftr" sz="quarter" idx="11"/>
          </p:nvPr>
        </p:nvSpPr>
        <p:spPr>
          <a:xfrm>
            <a:off x="214313" y="6597650"/>
            <a:ext cx="4662487" cy="260350"/>
          </a:xfrm>
          <a:noFill/>
        </p:spPr>
        <p:txBody>
          <a:bodyPr/>
          <a:lstStyle/>
          <a:p>
            <a:r>
              <a:rPr lang="de-DE" dirty="0" smtClean="0"/>
              <a:t>GAB </a:t>
            </a:r>
            <a:r>
              <a:rPr lang="de-DE" dirty="0" smtClean="0"/>
              <a:t>Meeting </a:t>
            </a:r>
            <a:r>
              <a:rPr lang="de-DE" dirty="0" smtClean="0"/>
              <a:t>Berlin </a:t>
            </a:r>
            <a:r>
              <a:rPr lang="de-DE" dirty="0" smtClean="0"/>
              <a:t>– </a:t>
            </a:r>
            <a:r>
              <a:rPr lang="de-DE" dirty="0" smtClean="0"/>
              <a:t>20.06.2012 </a:t>
            </a:r>
            <a:r>
              <a:rPr lang="de-DE" dirty="0" smtClean="0"/>
              <a:t>– Branko Bubalo                                       </a:t>
            </a:r>
          </a:p>
          <a:p>
            <a:endParaRPr lang="de-DE" dirty="0" smtClean="0"/>
          </a:p>
        </p:txBody>
      </p:sp>
      <p:pic>
        <p:nvPicPr>
          <p:cNvPr id="10241" name="Picture 1"/>
          <p:cNvPicPr>
            <a:picLocks noChangeAspect="1" noChangeArrowheads="1"/>
          </p:cNvPicPr>
          <p:nvPr/>
        </p:nvPicPr>
        <p:blipFill>
          <a:blip r:embed="rId3"/>
          <a:srcRect/>
          <a:stretch>
            <a:fillRect/>
          </a:stretch>
        </p:blipFill>
        <p:spPr bwMode="auto">
          <a:xfrm>
            <a:off x="1631633" y="1109060"/>
            <a:ext cx="7369523" cy="4820270"/>
          </a:xfrm>
          <a:prstGeom prst="rect">
            <a:avLst/>
          </a:prstGeom>
          <a:noFill/>
          <a:ln w="9525">
            <a:noFill/>
            <a:miter lim="800000"/>
            <a:headEnd/>
            <a:tailEnd/>
          </a:ln>
          <a:effectLst/>
        </p:spPr>
      </p:pic>
      <p:graphicFrame>
        <p:nvGraphicFramePr>
          <p:cNvPr id="9" name="Table 8"/>
          <p:cNvGraphicFramePr>
            <a:graphicFrameLocks noGrp="1"/>
          </p:cNvGraphicFramePr>
          <p:nvPr/>
        </p:nvGraphicFramePr>
        <p:xfrm>
          <a:off x="214278" y="5929330"/>
          <a:ext cx="8715440" cy="571504"/>
        </p:xfrm>
        <a:graphic>
          <a:graphicData uri="http://schemas.openxmlformats.org/drawingml/2006/table">
            <a:tbl>
              <a:tblPr/>
              <a:tblGrid>
                <a:gridCol w="1089430"/>
                <a:gridCol w="1089430"/>
                <a:gridCol w="1089430"/>
                <a:gridCol w="1089430"/>
                <a:gridCol w="1089430"/>
                <a:gridCol w="1089430"/>
                <a:gridCol w="1089430"/>
                <a:gridCol w="1089430"/>
              </a:tblGrid>
              <a:tr h="381003">
                <a:tc>
                  <a:txBody>
                    <a:bodyPr/>
                    <a:lstStyle/>
                    <a:p>
                      <a:pPr algn="ctr" fontAlgn="b"/>
                      <a:r>
                        <a:rPr lang="en-US" sz="1200" b="1" i="0" u="none" strike="noStrike">
                          <a:solidFill>
                            <a:srgbClr val="000000"/>
                          </a:solidFill>
                          <a:latin typeface="Calibri"/>
                        </a:rPr>
                        <a:t>2010</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Wideroe</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Blue1</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SAS</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Norwegian</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Fed Ex</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Southwest Airlines</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Ryanair</a:t>
                      </a:r>
                    </a:p>
                  </a:txBody>
                  <a:tcPr marL="0" marR="0" marT="0" marB="0" anchor="b">
                    <a:lnL>
                      <a:noFill/>
                    </a:lnL>
                    <a:lnR>
                      <a:noFill/>
                    </a:lnR>
                    <a:lnT>
                      <a:noFill/>
                    </a:lnT>
                    <a:lnB>
                      <a:noFill/>
                    </a:lnB>
                  </a:tcPr>
                </a:tc>
              </a:tr>
              <a:tr h="190501">
                <a:tc>
                  <a:txBody>
                    <a:bodyPr/>
                    <a:lstStyle/>
                    <a:p>
                      <a:pPr algn="ctr" fontAlgn="b"/>
                      <a:r>
                        <a:rPr lang="en-US" sz="1200" b="1" i="0" u="none" strike="noStrike" dirty="0">
                          <a:solidFill>
                            <a:srgbClr val="000000"/>
                          </a:solidFill>
                          <a:latin typeface="Calibri"/>
                        </a:rPr>
                        <a:t>CRPK in NOK</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4.02</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1.05</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1.40</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0.61</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1.26</a:t>
                      </a:r>
                    </a:p>
                  </a:txBody>
                  <a:tcPr marL="0" marR="0" marT="0" marB="0" anchor="b">
                    <a:lnL>
                      <a:noFill/>
                    </a:lnL>
                    <a:lnR>
                      <a:noFill/>
                    </a:lnR>
                    <a:lnT>
                      <a:noFill/>
                    </a:lnT>
                    <a:lnB>
                      <a:noFill/>
                    </a:lnB>
                  </a:tcPr>
                </a:tc>
                <a:tc>
                  <a:txBody>
                    <a:bodyPr/>
                    <a:lstStyle/>
                    <a:p>
                      <a:pPr algn="ctr" fontAlgn="b"/>
                      <a:r>
                        <a:rPr lang="en-US" sz="1200" b="1" i="0" u="none" strike="noStrike">
                          <a:solidFill>
                            <a:srgbClr val="000000"/>
                          </a:solidFill>
                          <a:latin typeface="Calibri"/>
                        </a:rPr>
                        <a:t>0.54</a:t>
                      </a:r>
                    </a:p>
                  </a:txBody>
                  <a:tcPr marL="0" marR="0" marT="0" marB="0" anchor="b">
                    <a:lnL>
                      <a:noFill/>
                    </a:lnL>
                    <a:lnR>
                      <a:noFill/>
                    </a:lnR>
                    <a:lnT>
                      <a:noFill/>
                    </a:lnT>
                    <a:lnB>
                      <a:noFill/>
                    </a:lnB>
                  </a:tcPr>
                </a:tc>
                <a:tc>
                  <a:txBody>
                    <a:bodyPr/>
                    <a:lstStyle/>
                    <a:p>
                      <a:pPr algn="ctr" fontAlgn="b"/>
                      <a:r>
                        <a:rPr lang="en-US" sz="1200" b="1" i="0" u="none" strike="noStrike" dirty="0">
                          <a:solidFill>
                            <a:srgbClr val="000000"/>
                          </a:solidFill>
                          <a:latin typeface="Calibri"/>
                        </a:rPr>
                        <a:t>0.30</a:t>
                      </a:r>
                    </a:p>
                  </a:txBody>
                  <a:tcPr marL="0" marR="0" marT="0" marB="0" anchor="b">
                    <a:lnL>
                      <a:noFill/>
                    </a:lnL>
                    <a:lnR>
                      <a:noFill/>
                    </a:lnR>
                    <a:lnT>
                      <a:noFill/>
                    </a:lnT>
                    <a:lnB>
                      <a:noFill/>
                    </a:lnB>
                  </a:tcPr>
                </a:tc>
              </a:tr>
            </a:tbl>
          </a:graphicData>
        </a:graphic>
      </p:graphicFrame>
      <p:sp>
        <p:nvSpPr>
          <p:cNvPr id="10" name="TextBox 9"/>
          <p:cNvSpPr txBox="1"/>
          <p:nvPr/>
        </p:nvSpPr>
        <p:spPr>
          <a:xfrm>
            <a:off x="0" y="5667720"/>
            <a:ext cx="1649811" cy="261610"/>
          </a:xfrm>
          <a:prstGeom prst="rect">
            <a:avLst/>
          </a:prstGeom>
          <a:noFill/>
        </p:spPr>
        <p:txBody>
          <a:bodyPr wrap="none" rtlCol="0">
            <a:spAutoFit/>
          </a:bodyPr>
          <a:lstStyle/>
          <a:p>
            <a:r>
              <a:rPr lang="en-GB" sz="1100" dirty="0" smtClean="0"/>
              <a:t>(Source: Own Illustration)</a:t>
            </a:r>
            <a:endParaRPr 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000" b="0" i="0" u="none" strike="noStrike" cap="none" normalizeH="0" baseline="0" smtClean="0">
            <a:ln>
              <a:noFill/>
            </a:ln>
            <a:solidFill>
              <a:srgbClr val="000066"/>
            </a:solidFill>
            <a:effectLst/>
            <a:latin typeface="Calibri"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000" b="0" i="0" u="none" strike="noStrike" cap="none" normalizeH="0" baseline="0" smtClean="0">
            <a:ln>
              <a:noFill/>
            </a:ln>
            <a:solidFill>
              <a:srgbClr val="000066"/>
            </a:solidFill>
            <a:effectLst/>
            <a:latin typeface="Calibri" pitchFamily="34" charset="0"/>
            <a:cs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20252</TotalTime>
  <Words>1445</Words>
  <Application>Microsoft Office PowerPoint</Application>
  <PresentationFormat>On-screen Show (4:3)</PresentationFormat>
  <Paragraphs>759</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Standarddesign</vt:lpstr>
      <vt:lpstr>How to break the vicious circle? Monopoly bidding for public service obligation route networks in Norway</vt:lpstr>
      <vt:lpstr>Contents</vt:lpstr>
      <vt:lpstr>Introduction</vt:lpstr>
      <vt:lpstr>Motivation</vt:lpstr>
      <vt:lpstr>Prerequisites</vt:lpstr>
      <vt:lpstr>Set up of the Origin-Destination Matrices</vt:lpstr>
      <vt:lpstr>Overview Finnmark and North-Troms PSO Network</vt:lpstr>
      <vt:lpstr>Subsidies per route for two Scenarios</vt:lpstr>
      <vt:lpstr>Results for Finnmark and North-Troms PSO Network</vt:lpstr>
      <vt:lpstr>Conclusions</vt:lpstr>
      <vt:lpstr>Slide 11</vt:lpstr>
    </vt:vector>
  </TitlesOfParts>
  <Company>Thomas Cook 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 selected European Airports by their Profitability Envelope – a Break-Even Analysis</dc:title>
  <dc:creator>Branko Bubalo</dc:creator>
  <cp:lastModifiedBy>Branko Bubalo</cp:lastModifiedBy>
  <cp:revision>139</cp:revision>
  <dcterms:created xsi:type="dcterms:W3CDTF">2008-10-09T05:32:53Z</dcterms:created>
  <dcterms:modified xsi:type="dcterms:W3CDTF">2012-06-20T06:21:27Z</dcterms:modified>
</cp:coreProperties>
</file>